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5"/>
  </p:notesMasterIdLst>
  <p:sldIdLst>
    <p:sldId id="258" r:id="rId2"/>
    <p:sldId id="257" r:id="rId3"/>
    <p:sldId id="261" r:id="rId4"/>
    <p:sldId id="262" r:id="rId5"/>
    <p:sldId id="264" r:id="rId6"/>
    <p:sldId id="265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76" r:id="rId15"/>
    <p:sldId id="280" r:id="rId16"/>
    <p:sldId id="281" r:id="rId17"/>
    <p:sldId id="282" r:id="rId18"/>
    <p:sldId id="283" r:id="rId19"/>
    <p:sldId id="284" r:id="rId20"/>
    <p:sldId id="266" r:id="rId21"/>
    <p:sldId id="259" r:id="rId22"/>
    <p:sldId id="277" r:id="rId23"/>
    <p:sldId id="267" r:id="rId24"/>
    <p:sldId id="263" r:id="rId25"/>
    <p:sldId id="273" r:id="rId26"/>
    <p:sldId id="260" r:id="rId27"/>
    <p:sldId id="279" r:id="rId28"/>
    <p:sldId id="278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FF00"/>
    <a:srgbClr val="660066"/>
    <a:srgbClr val="00FFFF"/>
    <a:srgbClr val="FF0000"/>
    <a:srgbClr val="006600"/>
    <a:srgbClr val="FF00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2-11T22:09:40.448" idx="1">
    <p:pos x="2863" y="2309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2-11T22:09:49.266" idx="2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F994CFB-C6E6-42F8-B222-03F1EEF4BF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1BD264-ED9C-4D7E-8AF8-1546A1BC974E}" type="slidenum">
              <a:rPr lang="en-US" altLang="zh-CN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4818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×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516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30CCC-BB4B-46BF-A875-99EE392BC3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0DB2A-E3C2-4946-85BD-BD4741C0D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FB93F-2441-4CC4-807B-728E81687E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4CF9E-13F7-42A8-8046-E7E3B4A02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0E181-F1F2-49C9-8565-5B30FF1B2F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F02B5-836B-464D-B144-97C6C99D8E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72B91-73D8-48EB-AABF-01294B2C74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4A284-A9E7-42C2-88F5-93B8C2CDE8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CDD8C-BEA8-425A-A49B-DEFF472536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78D2B-C987-44D0-8BBD-F23B74009E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98471-B10F-4707-9F1F-63FB6F25CE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F03B4-67A3-455D-B86B-800E0B9F45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413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4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4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4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8F26C1F6-D77C-4E16-A508-E7AF74B79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/>
              <a:t>一</a:t>
            </a:r>
            <a:r>
              <a:rPr lang="en-US" altLang="zh-CN"/>
              <a:t>.</a:t>
            </a:r>
            <a:r>
              <a:rPr lang="zh-CN" altLang="en-US"/>
              <a:t>填空题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229600" cy="5256212"/>
          </a:xfrm>
        </p:spPr>
        <p:txBody>
          <a:bodyPr/>
          <a:lstStyle/>
          <a:p>
            <a:pPr marL="457200" indent="-457200" eaLnBrk="1" hangingPunct="1">
              <a:defRPr/>
            </a:pPr>
            <a:r>
              <a:rPr lang="en-US" altLang="zh-CN" sz="2000" b="1" dirty="0"/>
              <a:t>1</a:t>
            </a:r>
            <a:r>
              <a:rPr lang="zh-CN" altLang="en-US" sz="2000" b="1" dirty="0"/>
              <a:t>、季风区大致包括我国四大地理区域中的</a:t>
            </a:r>
            <a:r>
              <a:rPr lang="zh-CN" altLang="en-US" sz="2000" b="1" u="sng" dirty="0"/>
              <a:t>         </a:t>
            </a:r>
            <a:r>
              <a:rPr lang="zh-CN" altLang="en-US" sz="2000" b="1" dirty="0"/>
              <a:t>地区和</a:t>
            </a:r>
            <a:r>
              <a:rPr lang="zh-CN" altLang="en-US" sz="2000" b="1" u="sng" dirty="0"/>
              <a:t>           </a:t>
            </a:r>
            <a:r>
              <a:rPr lang="zh-CN" altLang="en-US" sz="2000" b="1" dirty="0"/>
              <a:t>地区，非季风区大致包括我国四大地理区域中的</a:t>
            </a:r>
            <a:r>
              <a:rPr lang="zh-CN" altLang="en-US" sz="2000" b="1" u="sng" dirty="0"/>
              <a:t>          </a:t>
            </a:r>
            <a:r>
              <a:rPr lang="zh-CN" altLang="en-US" sz="2000" b="1" dirty="0"/>
              <a:t>地区和</a:t>
            </a:r>
            <a:r>
              <a:rPr lang="zh-CN" altLang="en-US" sz="2000" b="1" u="sng" dirty="0"/>
              <a:t>          </a:t>
            </a:r>
            <a:r>
              <a:rPr lang="zh-CN" altLang="en-US" sz="2000" b="1" dirty="0"/>
              <a:t>地区。</a:t>
            </a:r>
          </a:p>
          <a:p>
            <a:pPr marL="457200" indent="-457200" eaLnBrk="1" hangingPunct="1">
              <a:defRPr/>
            </a:pPr>
            <a:r>
              <a:rPr lang="en-US" altLang="zh-CN" sz="2000" b="1" dirty="0"/>
              <a:t>2</a:t>
            </a:r>
            <a:r>
              <a:rPr lang="zh-CN" altLang="en-US" sz="2000" b="1" dirty="0"/>
              <a:t>、我国南方地区和北方地区的界限大致通过</a:t>
            </a:r>
            <a:r>
              <a:rPr lang="zh-CN" altLang="en-US" sz="2000" b="1" u="sng" dirty="0"/>
              <a:t>           </a:t>
            </a:r>
            <a:r>
              <a:rPr lang="zh-CN" altLang="en-US" sz="2000" b="1" dirty="0"/>
              <a:t>和</a:t>
            </a:r>
            <a:r>
              <a:rPr lang="zh-CN" altLang="en-US" sz="2000" b="1" u="sng" dirty="0"/>
              <a:t>           </a:t>
            </a:r>
            <a:r>
              <a:rPr lang="zh-CN" altLang="en-US" sz="2000" b="1" dirty="0"/>
              <a:t>一线 ，与一月</a:t>
            </a:r>
            <a:r>
              <a:rPr lang="zh-CN" altLang="en-US" sz="2000" b="1" u="sng" dirty="0"/>
              <a:t>             </a:t>
            </a:r>
            <a:r>
              <a:rPr lang="zh-CN" altLang="en-US" sz="2000" b="1" dirty="0"/>
              <a:t> ℃等温线和</a:t>
            </a:r>
            <a:r>
              <a:rPr lang="zh-CN" altLang="en-US" sz="2000" b="1" u="sng" dirty="0"/>
              <a:t>              </a:t>
            </a:r>
            <a:r>
              <a:rPr lang="zh-CN" altLang="en-US" sz="2000" b="1" dirty="0"/>
              <a:t>毫米年等降水量线通过的地方大体一致。</a:t>
            </a:r>
          </a:p>
          <a:p>
            <a:pPr marL="457200" indent="-457200" eaLnBrk="1" hangingPunct="1">
              <a:defRPr/>
            </a:pPr>
            <a:r>
              <a:rPr lang="en-US" altLang="zh-CN" sz="2000" b="1" dirty="0"/>
              <a:t>3</a:t>
            </a:r>
            <a:r>
              <a:rPr lang="zh-CN" altLang="en-US" sz="2000" b="1" dirty="0"/>
              <a:t>、悠久的历史为北京留下了无数的名胜古迹 </a:t>
            </a:r>
            <a:r>
              <a:rPr lang="zh-CN" altLang="en-US" sz="2000" b="1" u="sng" dirty="0"/>
              <a:t>          </a:t>
            </a:r>
            <a:r>
              <a:rPr lang="zh-CN" altLang="en-US" sz="2000" b="1" dirty="0"/>
              <a:t> 、</a:t>
            </a:r>
            <a:r>
              <a:rPr lang="zh-CN" altLang="en-US" sz="2000" b="1" u="sng" dirty="0"/>
              <a:t>            </a:t>
            </a:r>
            <a:r>
              <a:rPr lang="zh-CN" altLang="en-US" sz="2000" b="1" dirty="0"/>
              <a:t>、周口店北京猿人遗址、</a:t>
            </a:r>
            <a:r>
              <a:rPr lang="zh-CN" altLang="en-US" sz="2000" b="1" u="sng" dirty="0"/>
              <a:t>                </a:t>
            </a:r>
            <a:r>
              <a:rPr lang="zh-CN" altLang="en-US" sz="2000" b="1" dirty="0"/>
              <a:t>、天坛等先后被列入世界遗产名录。</a:t>
            </a:r>
          </a:p>
          <a:p>
            <a:pPr marL="457200" indent="-457200" eaLnBrk="1" hangingPunct="1">
              <a:defRPr/>
            </a:pPr>
            <a:r>
              <a:rPr lang="en-US" altLang="zh-CN" sz="2000" b="1" dirty="0"/>
              <a:t>4</a:t>
            </a:r>
            <a:r>
              <a:rPr lang="zh-CN" altLang="en-US" sz="2000" b="1" dirty="0"/>
              <a:t>、新疆的地形特点为“ 三山夹两盆”两盆分别是</a:t>
            </a:r>
            <a:r>
              <a:rPr lang="zh-CN" altLang="en-US" sz="2000" b="1" u="sng" dirty="0"/>
              <a:t>                    </a:t>
            </a:r>
            <a:r>
              <a:rPr lang="zh-CN" altLang="en-US" sz="2000" b="1" dirty="0"/>
              <a:t>和</a:t>
            </a:r>
            <a:r>
              <a:rPr lang="zh-CN" altLang="en-US" sz="2000" b="1" u="sng" dirty="0"/>
              <a:t>         </a:t>
            </a:r>
          </a:p>
          <a:p>
            <a:pPr marL="457200" indent="-457200" eaLnBrk="1" hangingPunct="1">
              <a:defRPr/>
            </a:pPr>
            <a:r>
              <a:rPr lang="zh-CN" altLang="en-US" sz="2000" b="1" dirty="0"/>
              <a:t>     </a:t>
            </a:r>
            <a:r>
              <a:rPr lang="zh-CN" altLang="en-US" sz="2000" b="1" u="sng" dirty="0"/>
              <a:t>              </a:t>
            </a:r>
            <a:r>
              <a:rPr lang="zh-CN" altLang="en-US" sz="2000" b="1" dirty="0"/>
              <a:t>。 </a:t>
            </a:r>
          </a:p>
          <a:p>
            <a:pPr marL="457200" indent="-457200" eaLnBrk="1" hangingPunct="1">
              <a:lnSpc>
                <a:spcPct val="80000"/>
              </a:lnSpc>
              <a:defRPr/>
            </a:pPr>
            <a:endParaRPr lang="en-US" altLang="zh-CN" sz="2000" b="1" dirty="0">
              <a:solidFill>
                <a:srgbClr val="FF0066"/>
              </a:solidFill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724525" y="1196975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北方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235825" y="1196975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南方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643563" y="1571625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西北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7072313" y="1571625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青藏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6072188" y="1928813"/>
            <a:ext cx="644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秦岭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7072313" y="1928813"/>
            <a:ext cx="644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淮河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416425" y="32464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4416425" y="32464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4143375" y="2214563"/>
            <a:ext cx="56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800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6072188" y="2928938"/>
            <a:ext cx="644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长城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6929438" y="2928938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明清故宫</a:t>
            </a: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3214688" y="3286125"/>
            <a:ext cx="874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颐和园</a:t>
            </a: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6572250" y="3571875"/>
            <a:ext cx="1335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准噶尔盆地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1143000" y="3929063"/>
            <a:ext cx="1335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塔里木盆地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214563" y="22860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476250"/>
            <a:ext cx="8713787" cy="60483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我的家在河北省，这里地形平坦、土壤肥沃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，河北省属于：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自然区域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经济区域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行政区域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以上都不是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、下面是几个同学对长江沿江地带工业的叙述，你能判断谁的说法不正确吗？   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王兰说：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长江中上游地区水能丰富，但信息不畅，缺乏资金和技术</a:t>
            </a:r>
            <a:r>
              <a:rPr lang="zh-CN" altLang="en-US" sz="2000">
                <a:ea typeface="楷体_GB2312" pitchFamily="49" charset="-122"/>
              </a:rPr>
              <a:t>”</a:t>
            </a: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张玉说：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我家住在武汉，这里有钢铁、轻纺工业</a:t>
            </a:r>
            <a:r>
              <a:rPr lang="zh-CN" altLang="en-US" sz="2000">
                <a:ea typeface="楷体_GB2312" pitchFamily="49" charset="-122"/>
              </a:rPr>
              <a:t>”</a:t>
            </a: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张立说：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我家住在上海，这里是重工业基地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王红说：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长江下游地区产业密集、技术先进、科技教育力量雄厚。</a:t>
            </a:r>
            <a:r>
              <a:rPr lang="zh-CN" altLang="en-US" sz="2000">
                <a:ea typeface="楷体_GB2312" pitchFamily="49" charset="-122"/>
              </a:rPr>
              <a:t>”</a:t>
            </a: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、关于我国基本国情的叙述，正确的是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国土辽阔、区域差异小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人口众多，人均国民生产总值较高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国土辽阔、区域差异大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人口较少，人均国民生产总值较低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19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、今年暑假，冀州的小明打算和妈妈一起去西双版纳旅游，下面不可能看到的景观是                   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独木成林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傣族的佛教建筑群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小巧别致的竹楼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坎儿井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、西北地区因受降水的影响，地面植被自东向西分布状况是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森林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草原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草原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荒漠草原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草原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森林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荒漠草原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草原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211638" y="7651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95288" y="24209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95288" y="39338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2124075" y="49418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132138" y="573405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8642350" cy="61214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、关于我国正在进行的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西气东输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工程的叙述正确的是：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西气东输能够使本地的石油资源得到大规模开发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西气东输能够缓解西部地区的能源短缺问题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天然气是清洁能源，对于西部地区的环境改善十分有益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西气东输能够带动西部地区其他相关行业的发展，增加就业机会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、大兴安岭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阴山山脉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贺兰山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冈底斯山脉一线是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季风区与非季风区的分界线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西北地区和青藏地区的分界线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北方地区和南方地区的分界线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南方地区与青藏地区的分界线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、西北地区的主要地形是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平原和山地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丘陵和平原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高原和盆地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高原和丘陵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、有利于保护我国西北地区生态环境的行为是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、经营管理粗放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、超载放牧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、盲目开垦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、退耕还林还草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北京是全国最大的科学技术研究基地，有中国科学院等科学研究机构和号称中国硅谷的中关村科技园区，每年获国家奖励的成果占全国的三分之一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，由此说明北京是我国的            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、政治中心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、国际交往中心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、经济中心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、文化中心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95288" y="17732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68313" y="25654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787900" y="36449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6372225" y="43656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6732588" y="56610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820150" cy="62642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、从纬度位置来看，我国的大部分地区位于：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、北温带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、南温带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、热带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、北寒带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、我国三级行政区划指的是：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、省，县，乡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、省，自治区，直辖市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、省，地，市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、国家，首都，省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、下列省（区） 的名称、简称与行政中心的组合，正确的是：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、吉林省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吉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吉林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、广东省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广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广州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、贵州省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贵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贵阳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、山东省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豫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济南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、以下关于我国的民族政策和原则的叙述不正确的是：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、各民族不论大小一律平等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、在少数民族聚居区，实行民族区域自治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、尊重各民族自己的风俗习惯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、国家强制各少数民族信仰宗教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、下列有关我国各民族的地区分布状况的描述，正确的是 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、汉族全部分布在东部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、少数民族全部分布在西部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、各民族均匀分布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、我国民族总的分布趋势是大杂居，小聚居   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468313" y="6207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95288" y="13414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68313" y="27813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356100" y="38608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3348038" y="50133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．我国人口最多的少数民族是下列中的：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．维吾尔族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．藏族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．蒙古族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．壮族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、享有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天府之国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美称的盆地是：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、塔里木盆地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、准噶尔盆地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、四川盆地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、柴达木盆地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、有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世界屋脊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之称的高原是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、黄土高原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、内蒙古高原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、青藏高原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、云贵高原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、我国年降水量最多和最少的地方是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、漠河 和 吐鲁番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、漠河 和 托克逊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、火烧寮 和托克逊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、火烧寮 和 海南岛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、下列叙述错误的是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秦岭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淮河一线是我国南方与北方的分界线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秦岭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淮河一线是我国季风区与非季风区的分界线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、秦岭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淮河一线是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0℃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等温线经过的地方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、秦岭</a:t>
            </a:r>
            <a:r>
              <a:rPr lang="en-US" altLang="zh-CN" sz="2000">
                <a:ea typeface="楷体_GB2312" pitchFamily="49" charset="-122"/>
              </a:rPr>
              <a:t>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淮河一线是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800mm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等降水量线经过的地方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659563" y="6207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787900" y="126841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859338" y="19891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39750" y="30686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11188" y="422116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．我国冬季最冷和夏季最热的地方是：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、漠河和海南岛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．漠河和吐鲁番盆地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．哈尔滨和吐鲁番盆地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．拉萨和漠河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．我国最大的咸水湖和最大的淡水湖是：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洞庭湖和鄱阳湖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．鄱阳湖和洞庭湖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鄱阳湖和青海湖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．青海湖和鄱阳湖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13.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下列国家中哪一个不属于隔海相望的国家是：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日本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韩国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朝鲜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菲律宾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我国最长的内流河是：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．长江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黄河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黑龙江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．塔里木河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．下列不属于我国常见灾害性天气的是：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、台风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寒潮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水旱灾害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．海啸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zh-CN" sz="2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995738" y="90805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276600" y="16287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700338" y="25654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643438" y="32131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787900" y="40052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61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、我国领土最南端在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曾母暗沙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帕米尔高原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(73°E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附近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  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内蒙古高原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青藏高原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五十六个民族，五十六枝花，五十六个兄弟姐妹是一家  </a:t>
            </a:r>
            <a:r>
              <a:rPr lang="en-US" altLang="zh-CN" sz="2000">
                <a:ea typeface="楷体_GB2312" pitchFamily="49" charset="-122"/>
              </a:rPr>
              <a:t>……”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这首歌曲唱出了各族人民的心声。请你判断，我国人口最多的少数民族主要所在省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区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是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　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．新疆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．西藏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、广西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、内蒙古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、下列各组中，属相邻的两个省级行政区的是  	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黑龙江省和辽宁省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云南省和广东省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甘肃省和重庆市  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湖北省和江西省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、下列各组省区中，人口密度最小的是  	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湖南、江西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江苏、山东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陕西、四川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青海、西藏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．我国少数民族主要分布在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东南、西南、西北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东北、东南、西南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西南、西北、东北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东北、西北、东南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900113" y="5492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932363" y="19161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5651500" y="28527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276600" y="37163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611188" y="47244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37893" grpId="0" autoUpdateAnimBg="0"/>
      <p:bldP spid="37894" grpId="0" autoUpdateAnimBg="0"/>
      <p:bldP spid="37895" grpId="0" autoUpdateAnimBg="0"/>
      <p:bldP spid="3789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81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、我国地势第一阶梯的平均海拔在	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A.1 000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米以上           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B.2000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米以上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C.3 000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米以上          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D.4000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米以上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、秦岭的走向是	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西北一东南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东北一西南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东一西 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南一北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下列省级行政区，与湖南省相邻的是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、福建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．河南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．安徽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．重庆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、下列国家与我国陆地为邻的是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泰国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越南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韩国   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菲律宾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、下列长江支流，主要流经贵州省的是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嘉陵江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汉水	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雅砻江       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乌江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867400" y="11255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827088" y="21336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419475" y="32845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3419475" y="40767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7308850" y="51577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  <p:bldP spid="38917" grpId="0" autoUpdateAnimBg="0"/>
      <p:bldP spid="38918" grpId="0" autoUpdateAnimBg="0"/>
      <p:bldP spid="38919" grpId="0" autoUpdateAnimBg="0"/>
      <p:bldP spid="3892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94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、下列河流，结冰期最长的是   	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长江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珠江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黑龙江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黄河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、我国水资源季节分配特点是   	 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夏秋少，冬春多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夏秋少，冬春也少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夏秋多，冬春也多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夏秋多，冬春少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．东北平原主要的农作物是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冬小麦、大豆、棉花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春小麦、花生、甘蔗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春小麦、大豆、甜菜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冬小麦、谷子、甜菜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．下列地区，是我国热带经济作物主要产地的是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洞庭湖平原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东北平原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成都平原 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海南岛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．西北地区的主要自然特征是 	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．干旱    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．炎热干燥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．降水丰沛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．温和湿润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755650" y="13414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4500563" y="22050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11188" y="30686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4572000" y="40052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11188" y="45815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autoUpdateAnimBg="0"/>
      <p:bldP spid="39942" grpId="0" autoUpdateAnimBg="0"/>
      <p:bldP spid="39943" grpId="0" autoUpdateAnimBg="0"/>
      <p:bldP spid="3994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8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．素有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高原之舟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之称的牲畜是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．藏绵羊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．牦牛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．藏山羊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．三河马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．我国某城市，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月平均气温⒊７℃，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月平均气温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28.8℃,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年平均降水量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1260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毫米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该城市可能是　　　 　　　　　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．广州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．北京　　　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．昆明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．武汉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 西北地区是我国重要的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．林业基地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．畜牧业基地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．渔业基地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．商品粮基地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．新藏公路的起止点是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．下关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芒康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．叶城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拉萨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．拉萨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西宁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．拉萨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成都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、水、土是立国之本，我国水土资源的分布情况是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、南方耕地多，水资源少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、北方耕地多，水资源多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、南方耕地少，水资源多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、北方耕地少，水资源少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843213" y="8366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132138" y="23495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2987675" y="29241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2843213" y="378936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684213" y="508476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utoUpdateAnimBg="0"/>
      <p:bldP spid="40966" grpId="0" autoUpdateAnimBg="0"/>
      <p:bldP spid="40967" grpId="0" autoUpdateAnimBg="0"/>
      <p:bldP spid="40968" grpId="0" autoUpdateAnimBg="0"/>
      <p:bldP spid="4096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/>
              <a:t>三、判断题（在正确题后的括号内打“√”，在错误后的括号内打“</a:t>
            </a:r>
            <a:r>
              <a:rPr lang="en-US" altLang="zh-CN" sz="2800"/>
              <a:t>×”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、我国北方地区与南方地区的天然分界线是长江         （  ）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、四川省、浙江省的行政中心分别是成都和南京         （  ）      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、我国南方的雨季开始早，结束晚，雨季长             （  ）     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、我国北方平原广阔，多耕地，且以旱地为主           （  ）                                                          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、黄河全长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6300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千米，注入渤海                       （  ）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、湘江注入洞庭湖，属内流河	                        （  ）                    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、干旱是对我国农业生产影响最大的气象灾害           （  ）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、我国各民族分布的特点是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大杂居，小聚居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，相互交错居住 （  ）             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29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、内蒙古高原地表坦荡                   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   )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、华北平原主要的农作物有春小麦、棉花和甜菜          （  ）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7308850" y="22764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380288" y="1557338"/>
            <a:ext cx="541337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×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7380288" y="1989138"/>
            <a:ext cx="541337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×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7308850" y="27082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7451725" y="3213100"/>
            <a:ext cx="541338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×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380288" y="3644900"/>
            <a:ext cx="541337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×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7380288" y="39338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7812088" y="43656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7451725" y="47244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7596188" y="5300663"/>
            <a:ext cx="541337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×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/>
      <p:bldP spid="41990" grpId="0"/>
      <p:bldP spid="41991" grpId="0" autoUpdateAnimBg="0"/>
      <p:bldP spid="41992" grpId="0"/>
      <p:bldP spid="41993" grpId="0"/>
      <p:bldP spid="41994" grpId="0"/>
      <p:bldP spid="41995" grpId="0"/>
      <p:bldP spid="41996" grpId="0"/>
      <p:bldP spid="419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256212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n-US" altLang="zh-CN" b="1" dirty="0"/>
              <a:t>5</a:t>
            </a:r>
            <a:r>
              <a:rPr lang="zh-CN" altLang="en-US" b="1" dirty="0"/>
              <a:t>、我国最长的内流河是</a:t>
            </a:r>
            <a:r>
              <a:rPr lang="zh-CN" altLang="en-US" b="1" u="sng" dirty="0"/>
              <a:t>           </a:t>
            </a:r>
            <a:r>
              <a:rPr lang="zh-CN" altLang="en-US" b="1" dirty="0"/>
              <a:t>，面积最大的沙漠是</a:t>
            </a:r>
            <a:r>
              <a:rPr lang="zh-CN" altLang="en-US" b="1" u="sng" dirty="0"/>
              <a:t>               </a:t>
            </a:r>
            <a:r>
              <a:rPr lang="zh-CN" altLang="en-US" b="1" dirty="0"/>
              <a:t>。</a:t>
            </a:r>
          </a:p>
          <a:p>
            <a:pPr marL="533400" indent="-533400" eaLnBrk="1" hangingPunct="1">
              <a:defRPr/>
            </a:pPr>
            <a:r>
              <a:rPr lang="en-US" altLang="zh-CN" b="1" dirty="0"/>
              <a:t>6</a:t>
            </a:r>
            <a:r>
              <a:rPr lang="zh-CN" altLang="en-US" b="1" dirty="0"/>
              <a:t>、“一方水土养育一方人”，  说明了人文差异受</a:t>
            </a:r>
            <a:r>
              <a:rPr lang="zh-CN" altLang="en-US" b="1" u="sng" dirty="0"/>
              <a:t>           </a:t>
            </a:r>
            <a:r>
              <a:rPr lang="zh-CN" altLang="en-US" b="1" dirty="0"/>
              <a:t>影响明显。</a:t>
            </a:r>
          </a:p>
          <a:p>
            <a:pPr marL="533400" indent="-533400" eaLnBrk="1" hangingPunct="1">
              <a:defRPr/>
            </a:pPr>
            <a:r>
              <a:rPr lang="en-US" altLang="zh-CN" b="1" dirty="0"/>
              <a:t>7</a:t>
            </a:r>
            <a:r>
              <a:rPr lang="zh-CN" altLang="en-US" b="1" dirty="0"/>
              <a:t>、西双版纳地区是少数民族聚居的地方，  这里人数最多的少数民族是</a:t>
            </a:r>
            <a:r>
              <a:rPr lang="zh-CN" altLang="en-US" u="sng" dirty="0">
                <a:effectLst/>
              </a:rPr>
              <a:t>        </a:t>
            </a:r>
            <a:r>
              <a:rPr lang="zh-CN" altLang="en-US" b="1" dirty="0"/>
              <a:t> 他们最大的节日是</a:t>
            </a:r>
            <a:r>
              <a:rPr lang="zh-CN" altLang="en-US" b="1" u="sng" dirty="0"/>
              <a:t>             </a:t>
            </a:r>
            <a:r>
              <a:rPr lang="zh-CN" altLang="en-US" b="1" dirty="0"/>
              <a:t>。</a:t>
            </a:r>
          </a:p>
          <a:p>
            <a:pPr marL="533400" indent="-533400" eaLnBrk="1" hangingPunct="1">
              <a:defRPr/>
            </a:pPr>
            <a:r>
              <a:rPr lang="en-US" altLang="zh-CN" b="1" dirty="0"/>
              <a:t>8</a:t>
            </a:r>
            <a:r>
              <a:rPr lang="zh-CN" altLang="en-US" b="1" dirty="0"/>
              <a:t>、香港特别行政区和澳门特别行政区地处珠江下游入海口的东西两侧，其中位于东侧的是</a:t>
            </a:r>
            <a:r>
              <a:rPr lang="zh-CN" altLang="en-US" b="1" u="sng" dirty="0"/>
              <a:t>              </a:t>
            </a:r>
            <a:r>
              <a:rPr lang="zh-CN" altLang="en-US" b="1" dirty="0"/>
              <a:t>，西侧的是</a:t>
            </a:r>
            <a:r>
              <a:rPr lang="zh-CN" altLang="en-US" b="1" u="sng" dirty="0"/>
              <a:t>              </a:t>
            </a:r>
            <a:r>
              <a:rPr lang="zh-CN" altLang="en-US" b="1" dirty="0"/>
              <a:t>。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429250" y="1357313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塔里木河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132138" y="1844675"/>
            <a:ext cx="1795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塔克拉玛干沙漠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714625" y="2928938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自然环境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6143625" y="4000500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傣族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3357563" y="4500563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泼水节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2700338" y="6021388"/>
            <a:ext cx="1795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香港特别行政区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6227763" y="6021388"/>
            <a:ext cx="1795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澳门特别行政区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0"/>
      <p:bldP spid="6152" grpId="0"/>
      <p:bldP spid="6153" grpId="0"/>
      <p:bldP spid="6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/>
              <a:t>四、连线题：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en-US" altLang="zh-CN" sz="2800"/>
              <a:t>1</a:t>
            </a:r>
            <a:r>
              <a:rPr lang="zh-CN" altLang="en-US" sz="2800"/>
              <a:t>、 将下列各地与相关地理事物连线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zh-CN" altLang="en-US" sz="2800"/>
              <a:t>   ①北京    </a:t>
            </a:r>
            <a:r>
              <a:rPr lang="en-US" altLang="zh-CN" sz="2800"/>
              <a:t>A.</a:t>
            </a:r>
            <a:r>
              <a:rPr lang="zh-CN" altLang="en-US" sz="2800"/>
              <a:t>珠江口西岸         </a:t>
            </a:r>
            <a:r>
              <a:rPr lang="en-US" altLang="zh-CN" sz="2800"/>
              <a:t>a.</a:t>
            </a:r>
            <a:r>
              <a:rPr lang="zh-CN" altLang="en-US" sz="2800"/>
              <a:t>坎儿井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zh-CN" altLang="en-US" sz="2800"/>
              <a:t>   ②香港    </a:t>
            </a:r>
            <a:r>
              <a:rPr lang="en-US" altLang="zh-CN" sz="2800"/>
              <a:t>B.</a:t>
            </a:r>
            <a:r>
              <a:rPr lang="zh-CN" altLang="en-US" sz="2800"/>
              <a:t>绿洲农业            </a:t>
            </a:r>
            <a:r>
              <a:rPr lang="en-US" altLang="zh-CN" sz="2800"/>
              <a:t>b.</a:t>
            </a:r>
            <a:r>
              <a:rPr lang="zh-CN" altLang="en-US" sz="2800"/>
              <a:t>中关村科技园区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zh-CN" altLang="en-US" sz="2800"/>
              <a:t>   ③澳门   </a:t>
            </a:r>
            <a:r>
              <a:rPr lang="en-US" altLang="zh-CN" sz="2800"/>
              <a:t>C.</a:t>
            </a:r>
            <a:r>
              <a:rPr lang="zh-CN" altLang="en-US" sz="2800"/>
              <a:t>全国政治文化中</a:t>
            </a:r>
            <a:r>
              <a:rPr lang="en-US" altLang="zh-CN" sz="2800"/>
              <a:t>c.</a:t>
            </a:r>
            <a:r>
              <a:rPr lang="zh-CN" altLang="en-US" sz="2800"/>
              <a:t>樟脑产量世界首位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zh-CN" altLang="en-US" sz="2800"/>
              <a:t>   ④台湾   </a:t>
            </a:r>
            <a:r>
              <a:rPr lang="en-US" altLang="zh-CN" sz="2800"/>
              <a:t>D.</a:t>
            </a:r>
            <a:r>
              <a:rPr lang="zh-CN" altLang="en-US" sz="2800"/>
              <a:t>东方之珠           </a:t>
            </a:r>
            <a:r>
              <a:rPr lang="en-US" altLang="zh-CN" sz="2800"/>
              <a:t>d.</a:t>
            </a:r>
            <a:r>
              <a:rPr lang="zh-CN" altLang="en-US" sz="2800"/>
              <a:t>博彩旅游业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zh-CN" altLang="en-US" sz="2800"/>
              <a:t>   ⑤新疆   </a:t>
            </a:r>
            <a:r>
              <a:rPr lang="en-US" altLang="zh-CN" sz="2800"/>
              <a:t>E.</a:t>
            </a:r>
            <a:r>
              <a:rPr lang="zh-CN" altLang="en-US" sz="2800"/>
              <a:t>亚洲天然植物园 </a:t>
            </a:r>
            <a:r>
              <a:rPr lang="en-US" altLang="zh-CN" sz="2800"/>
              <a:t>e.</a:t>
            </a:r>
            <a:r>
              <a:rPr lang="zh-CN" altLang="en-US" sz="2800"/>
              <a:t>购物天堂</a:t>
            </a: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1979613" y="2708275"/>
            <a:ext cx="360362" cy="1081088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H="1">
            <a:off x="2268538" y="3284538"/>
            <a:ext cx="2951162" cy="504825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835150" y="3357563"/>
            <a:ext cx="433388" cy="10080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2268538" y="4365625"/>
            <a:ext cx="3024187" cy="6477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1835150" y="2708275"/>
            <a:ext cx="649288" cy="1152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2484438" y="2708275"/>
            <a:ext cx="2663825" cy="18002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1979613" y="4437063"/>
            <a:ext cx="288925" cy="504825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2268538" y="3789363"/>
            <a:ext cx="3240087" cy="1152525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 flipV="1">
            <a:off x="1908175" y="3284538"/>
            <a:ext cx="503238" cy="180022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 flipV="1">
            <a:off x="2411413" y="2636838"/>
            <a:ext cx="2881312" cy="6477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/>
              <a:t>2</a:t>
            </a:r>
            <a:r>
              <a:rPr lang="zh-CN" altLang="en-US"/>
              <a:t>、将下列地点与相关美称连线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/>
              <a:t>   </a:t>
            </a:r>
            <a:r>
              <a:rPr lang="en-US" altLang="zh-CN"/>
              <a:t>A. </a:t>
            </a:r>
            <a:r>
              <a:rPr lang="zh-CN" altLang="en-US"/>
              <a:t>长江中下游平原               ①聚宝盆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/>
              <a:t>   </a:t>
            </a:r>
            <a:r>
              <a:rPr lang="en-US" altLang="zh-CN"/>
              <a:t>B. </a:t>
            </a:r>
            <a:r>
              <a:rPr lang="zh-CN" altLang="en-US"/>
              <a:t>柴达木盆地                      ②鱼米之乡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/>
              <a:t>   </a:t>
            </a:r>
            <a:r>
              <a:rPr lang="en-US" altLang="zh-CN"/>
              <a:t>C. </a:t>
            </a:r>
            <a:r>
              <a:rPr lang="zh-CN" altLang="en-US"/>
              <a:t>拉萨市                             ③日光城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/>
              <a:t>   </a:t>
            </a:r>
            <a:r>
              <a:rPr lang="en-US" altLang="zh-CN"/>
              <a:t>D. </a:t>
            </a:r>
            <a:r>
              <a:rPr lang="zh-CN" altLang="en-US"/>
              <a:t>长春市                             ④塞外江南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/>
              <a:t>   </a:t>
            </a:r>
            <a:r>
              <a:rPr lang="en-US" altLang="zh-CN"/>
              <a:t>E. </a:t>
            </a:r>
            <a:r>
              <a:rPr lang="zh-CN" altLang="en-US"/>
              <a:t>河套平原                         ⑤汽车城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4356100" y="1341438"/>
            <a:ext cx="1511300" cy="5746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V="1">
            <a:off x="3563938" y="1412875"/>
            <a:ext cx="2303462" cy="5762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700338" y="2492375"/>
            <a:ext cx="316706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2700338" y="3213100"/>
            <a:ext cx="3167062" cy="503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V="1">
            <a:off x="3059113" y="3141663"/>
            <a:ext cx="2808287" cy="5746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9" grpId="0" animBg="1"/>
      <p:bldP spid="8200" grpId="0" animBg="1"/>
      <p:bldP spid="820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青藏高原              崎岖不平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东北平原              流沙遍布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云贵高原              雪峰连绵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华北平原              沃野千里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长江中下游平原        鱼米之乡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长江                 黄金水道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内蒙古高原            千沟万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柴达木盆地             地上河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黄土高原              开阔平坦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黄河                   聚宝盆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1619250" y="549275"/>
            <a:ext cx="1728788" cy="71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V="1">
            <a:off x="1619250" y="549275"/>
            <a:ext cx="1728788" cy="71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2411413" y="1989138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1835150" y="2708275"/>
            <a:ext cx="1512888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1619250" y="2781300"/>
            <a:ext cx="1728788" cy="71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1619250" y="908050"/>
            <a:ext cx="1728788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V="1">
            <a:off x="1619250" y="908050"/>
            <a:ext cx="1728788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1187450" y="3141663"/>
            <a:ext cx="2232025" cy="7191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1835150" y="3068638"/>
            <a:ext cx="1584325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1187450" y="2349500"/>
            <a:ext cx="19446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/>
              <a:t>四、读图填空题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836613"/>
            <a:ext cx="4038600" cy="57610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1</a:t>
            </a:r>
            <a:r>
              <a:rPr lang="zh-CN" altLang="en-US" sz="1400"/>
              <a:t>、读下图回答问题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400"/>
              <a:t>⑴　填出图中字母所代表的地理事物的名称。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A </a:t>
            </a:r>
            <a:r>
              <a:rPr lang="en-US" altLang="zh-CN" sz="1400" u="sng"/>
              <a:t>                         </a:t>
            </a:r>
            <a:r>
              <a:rPr lang="en-US" altLang="zh-CN" sz="1400"/>
              <a:t>  </a:t>
            </a:r>
            <a:r>
              <a:rPr lang="zh-CN" altLang="en-US" sz="1400"/>
              <a:t>山脉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B </a:t>
            </a:r>
            <a:r>
              <a:rPr lang="en-US" altLang="zh-CN" sz="1400" u="sng"/>
              <a:t>                          </a:t>
            </a:r>
            <a:r>
              <a:rPr lang="en-US" altLang="zh-CN" sz="1400"/>
              <a:t> </a:t>
            </a:r>
            <a:r>
              <a:rPr lang="zh-CN" altLang="en-US" sz="1400"/>
              <a:t>山脉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C  </a:t>
            </a:r>
            <a:r>
              <a:rPr lang="en-US" altLang="zh-CN" sz="1400" u="sng"/>
              <a:t>                        </a:t>
            </a:r>
            <a:r>
              <a:rPr lang="en-US" altLang="zh-CN" sz="1400"/>
              <a:t> </a:t>
            </a:r>
            <a:r>
              <a:rPr lang="zh-CN" altLang="en-US" sz="1400"/>
              <a:t>平原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D </a:t>
            </a:r>
            <a:r>
              <a:rPr lang="en-US" altLang="zh-CN" sz="1400" u="sng"/>
              <a:t>                        </a:t>
            </a:r>
            <a:r>
              <a:rPr lang="en-US" altLang="zh-CN" sz="1400"/>
              <a:t> </a:t>
            </a:r>
            <a:r>
              <a:rPr lang="zh-CN" altLang="en-US" sz="1400"/>
              <a:t>高原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E </a:t>
            </a:r>
            <a:r>
              <a:rPr lang="en-US" altLang="zh-CN" sz="1400" u="sng"/>
              <a:t>                        </a:t>
            </a:r>
            <a:r>
              <a:rPr lang="en-US" altLang="zh-CN" sz="1400"/>
              <a:t>  </a:t>
            </a:r>
            <a:r>
              <a:rPr lang="zh-CN" altLang="en-US" sz="1400"/>
              <a:t>平原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F </a:t>
            </a:r>
            <a:r>
              <a:rPr lang="en-US" altLang="zh-CN" sz="1400" u="sng"/>
              <a:t>                          </a:t>
            </a:r>
            <a:r>
              <a:rPr lang="en-US" altLang="zh-CN" sz="1400"/>
              <a:t> </a:t>
            </a:r>
            <a:r>
              <a:rPr lang="zh-CN" altLang="en-US" sz="1400"/>
              <a:t>河流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G  </a:t>
            </a:r>
            <a:r>
              <a:rPr lang="en-US" altLang="zh-CN" sz="1400" u="sng"/>
              <a:t>                        </a:t>
            </a:r>
            <a:r>
              <a:rPr lang="en-US" altLang="zh-CN" sz="1400"/>
              <a:t> </a:t>
            </a:r>
            <a:r>
              <a:rPr lang="zh-CN" altLang="en-US" sz="1400"/>
              <a:t>山脉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H </a:t>
            </a:r>
            <a:r>
              <a:rPr lang="en-US" altLang="zh-CN" sz="1400" u="sng"/>
              <a:t>                        </a:t>
            </a:r>
            <a:r>
              <a:rPr lang="en-US" altLang="zh-CN" sz="1400"/>
              <a:t> </a:t>
            </a:r>
            <a:r>
              <a:rPr lang="zh-CN" altLang="en-US" sz="1400"/>
              <a:t>运河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400"/>
              <a:t>I </a:t>
            </a:r>
            <a:r>
              <a:rPr lang="en-US" altLang="zh-CN" sz="1400" u="sng"/>
              <a:t>                         </a:t>
            </a:r>
            <a:r>
              <a:rPr lang="en-US" altLang="zh-CN" sz="1400"/>
              <a:t>  </a:t>
            </a:r>
            <a:r>
              <a:rPr lang="zh-CN" altLang="en-US" sz="1400"/>
              <a:t>城市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400"/>
              <a:t> </a:t>
            </a:r>
            <a:r>
              <a:rPr lang="en-US" altLang="zh-CN" sz="1400"/>
              <a:t>J </a:t>
            </a:r>
            <a:r>
              <a:rPr lang="en-US" altLang="zh-CN" sz="1400" u="sng"/>
              <a:t>                       </a:t>
            </a:r>
            <a:r>
              <a:rPr lang="en-US" altLang="zh-CN" sz="1400"/>
              <a:t> </a:t>
            </a:r>
            <a:r>
              <a:rPr lang="zh-CN" altLang="en-US" sz="1400"/>
              <a:t>山脉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400"/>
              <a:t>⑵　平原</a:t>
            </a:r>
            <a:r>
              <a:rPr lang="en-US" altLang="zh-CN" sz="1400"/>
              <a:t>E</a:t>
            </a:r>
            <a:r>
              <a:rPr lang="zh-CN" altLang="en-US" sz="1400"/>
              <a:t>属于</a:t>
            </a:r>
            <a:r>
              <a:rPr lang="zh-CN" altLang="en-US" sz="1400" u="sng"/>
              <a:t>                   </a:t>
            </a:r>
            <a:r>
              <a:rPr lang="zh-CN" altLang="en-US" sz="1400"/>
              <a:t>带，该地形区最常见的自然灾害是</a:t>
            </a:r>
            <a:r>
              <a:rPr lang="zh-CN" altLang="en-US" sz="1400" u="sng"/>
              <a:t>                 </a:t>
            </a:r>
            <a:r>
              <a:rPr lang="zh-CN" altLang="en-US" sz="1400"/>
              <a:t>和</a:t>
            </a:r>
            <a:r>
              <a:rPr lang="zh-CN" altLang="en-US" sz="1400" u="sng"/>
              <a:t>                  </a:t>
            </a:r>
            <a:r>
              <a:rPr lang="zh-CN" altLang="en-US" sz="1400"/>
              <a:t>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400"/>
              <a:t>  发展农业生产最不利的因素是</a:t>
            </a:r>
            <a:r>
              <a:rPr lang="zh-CN" altLang="en-US" sz="1400" u="sng"/>
              <a:t>                    </a:t>
            </a:r>
            <a:r>
              <a:rPr lang="zh-CN" altLang="en-US" sz="1400"/>
              <a:t>贫乏，解决这个问题的根本措施是</a:t>
            </a:r>
            <a:r>
              <a:rPr lang="zh-CN" altLang="en-US" sz="1400" u="sng"/>
              <a:t>                </a:t>
            </a:r>
            <a:r>
              <a:rPr lang="zh-CN" altLang="en-US" sz="1400"/>
              <a:t>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400"/>
              <a:t>⑶ 平原</a:t>
            </a:r>
            <a:r>
              <a:rPr lang="en-US" altLang="zh-CN" sz="1400"/>
              <a:t>C</a:t>
            </a:r>
            <a:r>
              <a:rPr lang="zh-CN" altLang="en-US" sz="1400"/>
              <a:t>是由东部的 ①</a:t>
            </a:r>
            <a:r>
              <a:rPr lang="zh-CN" altLang="en-US" sz="1400" u="sng"/>
              <a:t>                            </a:t>
            </a:r>
            <a:r>
              <a:rPr lang="zh-CN" altLang="en-US" sz="1400"/>
              <a:t>平原、北部的②</a:t>
            </a:r>
            <a:r>
              <a:rPr lang="zh-CN" altLang="en-US" sz="1400" u="sng"/>
              <a:t>                                            </a:t>
            </a:r>
            <a:r>
              <a:rPr lang="zh-CN" altLang="en-US" sz="1400"/>
              <a:t>平原、南部的③</a:t>
            </a:r>
            <a:r>
              <a:rPr lang="zh-CN" altLang="en-US" sz="1400" u="sng"/>
              <a:t>                                  </a:t>
            </a:r>
            <a:r>
              <a:rPr lang="zh-CN" altLang="en-US" sz="1400"/>
              <a:t>平原三部分所组成，地表以肥沃的</a:t>
            </a:r>
            <a:r>
              <a:rPr lang="zh-CN" altLang="en-US" sz="1400" u="sng"/>
              <a:t>                     </a:t>
            </a:r>
            <a:r>
              <a:rPr lang="zh-CN" altLang="en-US" sz="1400"/>
              <a:t>著称。海拔多在</a:t>
            </a:r>
            <a:r>
              <a:rPr lang="en-US" altLang="zh-CN" sz="1400"/>
              <a:t>200</a:t>
            </a:r>
            <a:r>
              <a:rPr lang="zh-CN" altLang="en-US" sz="1400"/>
              <a:t>米以下，其特点是地势坦荡</a:t>
            </a:r>
            <a:r>
              <a:rPr lang="zh-CN" altLang="en-US" sz="1400" u="sng"/>
              <a:t>                     </a:t>
            </a:r>
            <a:r>
              <a:rPr lang="zh-CN" altLang="en-US" sz="1400"/>
              <a:t>。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1400"/>
          </a:p>
        </p:txBody>
      </p:sp>
      <p:pic>
        <p:nvPicPr>
          <p:cNvPr id="38915" name="Picture 4" descr="1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 l="4378" t="1689" r="5086" b="1772"/>
          <a:stretch>
            <a:fillRect/>
          </a:stretch>
        </p:blipFill>
        <p:spPr>
          <a:xfrm>
            <a:off x="4211638" y="1773238"/>
            <a:ext cx="4932362" cy="4611687"/>
          </a:xfrm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11188" y="1282700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大兴安岭 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39750" y="1571625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小兴安岭 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11188" y="1844675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东北平原 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468313" y="2060575"/>
            <a:ext cx="1265237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内蒙古高原 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468313" y="2363788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华北平原 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684213" y="2579688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黄河 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755650" y="2867025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秦岭 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468313" y="3082925"/>
            <a:ext cx="1265237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京杭大运河 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539750" y="3298825"/>
            <a:ext cx="855663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北京市 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539750" y="3587750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FF00"/>
                </a:solidFill>
              </a:rPr>
              <a:t>太行山脉 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1692275" y="3875088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暧温 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19250" y="4090988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水旱灾害 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2771775" y="4090988"/>
            <a:ext cx="855663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沙尘暴 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2843213" y="4306888"/>
            <a:ext cx="855662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水资源 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3059113" y="4581525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南水北调 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2411413" y="4797425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三江 </a:t>
            </a: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1763713" y="5013325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松嫩 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2124075" y="5229225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辽河 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2484438" y="5445125"/>
            <a:ext cx="6508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黑土 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827088" y="5876925"/>
            <a:ext cx="10604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solidFill>
                  <a:srgbClr val="FF0066"/>
                </a:solidFill>
              </a:rPr>
              <a:t>沃野千里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  <p:bldP spid="18448" grpId="0"/>
      <p:bldP spid="18449" grpId="0"/>
      <p:bldP spid="18450" grpId="0"/>
      <p:bldP spid="18451" grpId="0"/>
      <p:bldP spid="18452" grpId="0"/>
      <p:bldP spid="18453" grpId="0"/>
      <p:bldP spid="18454" grpId="0"/>
      <p:bldP spid="18455" grpId="0"/>
      <p:bldP spid="18456" grpId="0"/>
      <p:bldP spid="184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150"/>
            <a:ext cx="4038600" cy="54387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/>
              <a:t>2</a:t>
            </a:r>
            <a:r>
              <a:rPr lang="zh-CN" altLang="en-US" sz="2000"/>
              <a:t>、读下图，完成下列要求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⑴　写出图中数码代表的地理事物的名称。</a:t>
            </a:r>
            <a:endParaRPr lang="zh-CN" altLang="en-US" sz="2000" u="sng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 u="sng"/>
              <a:t>①　　　</a:t>
            </a:r>
            <a:r>
              <a:rPr lang="zh-CN" altLang="en-US" sz="2000"/>
              <a:t>岛  ②</a:t>
            </a:r>
            <a:r>
              <a:rPr lang="zh-CN" altLang="en-US" sz="2000" u="sng"/>
              <a:t>　　　</a:t>
            </a:r>
            <a:r>
              <a:rPr lang="zh-CN" altLang="en-US" sz="2000"/>
              <a:t>岛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③ </a:t>
            </a:r>
            <a:r>
              <a:rPr lang="zh-CN" altLang="en-US" sz="2000" u="sng"/>
              <a:t>　　</a:t>
            </a:r>
            <a:r>
              <a:rPr lang="zh-CN" altLang="en-US" sz="2000"/>
              <a:t>海  ④</a:t>
            </a:r>
            <a:r>
              <a:rPr lang="zh-CN" altLang="en-US" sz="2000" u="sng"/>
              <a:t>　　　</a:t>
            </a:r>
            <a:r>
              <a:rPr lang="zh-CN" altLang="en-US" sz="2000"/>
              <a:t>洋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⑤ </a:t>
            </a:r>
            <a:r>
              <a:rPr lang="zh-CN" altLang="en-US" sz="2000" u="sng"/>
              <a:t>    </a:t>
            </a:r>
            <a:r>
              <a:rPr lang="zh-CN" altLang="en-US" sz="2000"/>
              <a:t>海  ⑥</a:t>
            </a:r>
            <a:r>
              <a:rPr lang="zh-CN" altLang="en-US" sz="2000" u="sng"/>
              <a:t>　　　</a:t>
            </a:r>
            <a:r>
              <a:rPr lang="zh-CN" altLang="en-US" sz="2000"/>
              <a:t>海峡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⑦ </a:t>
            </a:r>
            <a:r>
              <a:rPr lang="zh-CN" altLang="en-US" sz="2000" u="sng"/>
              <a:t>    </a:t>
            </a:r>
            <a:r>
              <a:rPr lang="zh-CN" altLang="en-US" sz="2000"/>
              <a:t>城市⑧</a:t>
            </a:r>
            <a:r>
              <a:rPr lang="zh-CN" altLang="en-US" sz="2000" u="sng"/>
              <a:t>      </a:t>
            </a:r>
            <a:r>
              <a:rPr lang="zh-CN" altLang="en-US" sz="2000"/>
              <a:t>城市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⑨ </a:t>
            </a:r>
            <a:r>
              <a:rPr lang="zh-CN" altLang="en-US" sz="2000" u="sng"/>
              <a:t>    </a:t>
            </a:r>
            <a:r>
              <a:rPr lang="zh-CN" altLang="en-US" sz="2000"/>
              <a:t>城市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/>
              <a:t>⑵ 台湾山脉呈</a:t>
            </a:r>
            <a:r>
              <a:rPr lang="zh-CN" altLang="en-US" sz="2000" u="sng"/>
              <a:t>                  </a:t>
            </a:r>
            <a:r>
              <a:rPr lang="zh-CN" altLang="en-US" sz="2000"/>
              <a:t>走向，主峰</a:t>
            </a:r>
            <a:r>
              <a:rPr lang="zh-CN" altLang="en-US" sz="2000" u="sng"/>
              <a:t>             </a:t>
            </a:r>
            <a:r>
              <a:rPr lang="zh-CN" altLang="en-US" sz="2000"/>
              <a:t>海拔</a:t>
            </a:r>
            <a:r>
              <a:rPr lang="zh-CN" altLang="en-US" sz="2000" u="sng"/>
              <a:t>          </a:t>
            </a:r>
            <a:r>
              <a:rPr lang="zh-CN" altLang="en-US" sz="2000"/>
              <a:t>米。是我国东部地区的</a:t>
            </a:r>
            <a:r>
              <a:rPr lang="zh-CN" altLang="en-US" sz="2000" u="sng"/>
              <a:t>         </a:t>
            </a:r>
            <a:r>
              <a:rPr lang="zh-CN" altLang="en-US" sz="2000"/>
              <a:t>山峰。</a:t>
            </a:r>
            <a:r>
              <a:rPr lang="zh-CN" altLang="en-US" sz="2000" u="sng"/>
              <a:t>     </a:t>
            </a:r>
            <a:r>
              <a:rPr lang="zh-CN" altLang="en-US" sz="2000"/>
              <a:t>是台湾最著名的树种，</a:t>
            </a:r>
            <a:r>
              <a:rPr lang="zh-CN" altLang="en-US" sz="2000" u="sng"/>
              <a:t>     </a:t>
            </a:r>
            <a:r>
              <a:rPr lang="zh-CN" altLang="en-US" sz="2000"/>
              <a:t>产量居世界首位。</a:t>
            </a:r>
          </a:p>
        </p:txBody>
      </p:sp>
      <p:pic>
        <p:nvPicPr>
          <p:cNvPr id="39938" name="Picture 3" descr="0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11638" y="1916113"/>
            <a:ext cx="4932362" cy="4527550"/>
          </a:xfrm>
        </p:spPr>
      </p:pic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755650" y="170021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钓鱼 </a:t>
            </a:r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2195513" y="1700213"/>
            <a:ext cx="9334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澎湖列 </a:t>
            </a:r>
          </a:p>
        </p:txBody>
      </p:sp>
      <p:sp>
        <p:nvSpPr>
          <p:cNvPr id="39941" name="Rectangle 8"/>
          <p:cNvSpPr>
            <a:spLocks noChangeArrowheads="1"/>
          </p:cNvSpPr>
          <p:nvPr/>
        </p:nvSpPr>
        <p:spPr bwMode="auto">
          <a:xfrm>
            <a:off x="827088" y="2060575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东 </a:t>
            </a:r>
          </a:p>
        </p:txBody>
      </p:sp>
      <p:sp>
        <p:nvSpPr>
          <p:cNvPr id="39942" name="Rectangle 9"/>
          <p:cNvSpPr>
            <a:spLocks noChangeArrowheads="1"/>
          </p:cNvSpPr>
          <p:nvPr/>
        </p:nvSpPr>
        <p:spPr bwMode="auto">
          <a:xfrm>
            <a:off x="2051050" y="206057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太平 </a:t>
            </a:r>
          </a:p>
        </p:txBody>
      </p:sp>
      <p:sp>
        <p:nvSpPr>
          <p:cNvPr id="39943" name="Rectangle 10"/>
          <p:cNvSpPr>
            <a:spLocks noChangeArrowheads="1"/>
          </p:cNvSpPr>
          <p:nvPr/>
        </p:nvSpPr>
        <p:spPr bwMode="auto">
          <a:xfrm>
            <a:off x="755650" y="2492375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南 </a:t>
            </a:r>
          </a:p>
        </p:txBody>
      </p:sp>
      <p:sp>
        <p:nvSpPr>
          <p:cNvPr id="39944" name="Rectangle 11"/>
          <p:cNvSpPr>
            <a:spLocks noChangeArrowheads="1"/>
          </p:cNvSpPr>
          <p:nvPr/>
        </p:nvSpPr>
        <p:spPr bwMode="auto">
          <a:xfrm>
            <a:off x="1908175" y="2420938"/>
            <a:ext cx="6413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台湾</a:t>
            </a:r>
          </a:p>
        </p:txBody>
      </p:sp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684213" y="285273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基隆 </a:t>
            </a:r>
          </a:p>
        </p:txBody>
      </p:sp>
      <p:sp>
        <p:nvSpPr>
          <p:cNvPr id="39946" name="Rectangle 13"/>
          <p:cNvSpPr>
            <a:spLocks noChangeArrowheads="1"/>
          </p:cNvSpPr>
          <p:nvPr/>
        </p:nvSpPr>
        <p:spPr bwMode="auto">
          <a:xfrm>
            <a:off x="1835150" y="2781300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台北 </a:t>
            </a:r>
          </a:p>
        </p:txBody>
      </p:sp>
      <p:sp>
        <p:nvSpPr>
          <p:cNvPr id="39947" name="Rectangle 14"/>
          <p:cNvSpPr>
            <a:spLocks noChangeArrowheads="1"/>
          </p:cNvSpPr>
          <p:nvPr/>
        </p:nvSpPr>
        <p:spPr bwMode="auto">
          <a:xfrm>
            <a:off x="684213" y="3213100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高雄 </a:t>
            </a:r>
          </a:p>
        </p:txBody>
      </p:sp>
      <p:sp>
        <p:nvSpPr>
          <p:cNvPr id="39948" name="Rectangle 15"/>
          <p:cNvSpPr>
            <a:spLocks noChangeArrowheads="1"/>
          </p:cNvSpPr>
          <p:nvPr/>
        </p:nvSpPr>
        <p:spPr bwMode="auto">
          <a:xfrm>
            <a:off x="2124075" y="3573463"/>
            <a:ext cx="13906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东北</a:t>
            </a:r>
            <a:r>
              <a:rPr lang="en-US" altLang="zh-CN">
                <a:solidFill>
                  <a:srgbClr val="FF0066"/>
                </a:solidFill>
              </a:rPr>
              <a:t>—</a:t>
            </a:r>
            <a:r>
              <a:rPr lang="zh-CN" altLang="en-US">
                <a:solidFill>
                  <a:srgbClr val="FF0066"/>
                </a:solidFill>
              </a:rPr>
              <a:t>西南 </a:t>
            </a:r>
          </a:p>
        </p:txBody>
      </p:sp>
      <p:sp>
        <p:nvSpPr>
          <p:cNvPr id="39949" name="Rectangle 16"/>
          <p:cNvSpPr>
            <a:spLocks noChangeArrowheads="1"/>
          </p:cNvSpPr>
          <p:nvPr/>
        </p:nvSpPr>
        <p:spPr bwMode="auto">
          <a:xfrm>
            <a:off x="1763713" y="3860800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玉山 </a:t>
            </a:r>
          </a:p>
        </p:txBody>
      </p:sp>
      <p:sp>
        <p:nvSpPr>
          <p:cNvPr id="39950" name="Rectangle 17"/>
          <p:cNvSpPr>
            <a:spLocks noChangeArrowheads="1"/>
          </p:cNvSpPr>
          <p:nvPr/>
        </p:nvSpPr>
        <p:spPr bwMode="auto">
          <a:xfrm>
            <a:off x="3059113" y="3860800"/>
            <a:ext cx="7556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3952 </a:t>
            </a:r>
          </a:p>
        </p:txBody>
      </p:sp>
      <p:sp>
        <p:nvSpPr>
          <p:cNvPr id="39951" name="Rectangle 18"/>
          <p:cNvSpPr>
            <a:spLocks noChangeArrowheads="1"/>
          </p:cNvSpPr>
          <p:nvPr/>
        </p:nvSpPr>
        <p:spPr bwMode="auto">
          <a:xfrm>
            <a:off x="3132138" y="422116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最高 </a:t>
            </a:r>
          </a:p>
        </p:txBody>
      </p:sp>
      <p:sp>
        <p:nvSpPr>
          <p:cNvPr id="39952" name="Rectangle 19"/>
          <p:cNvSpPr>
            <a:spLocks noChangeArrowheads="1"/>
          </p:cNvSpPr>
          <p:nvPr/>
        </p:nvSpPr>
        <p:spPr bwMode="auto">
          <a:xfrm>
            <a:off x="1476375" y="443706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樟树 </a:t>
            </a:r>
          </a:p>
        </p:txBody>
      </p:sp>
      <p:sp>
        <p:nvSpPr>
          <p:cNvPr id="39953" name="Rectangle 20"/>
          <p:cNvSpPr>
            <a:spLocks noChangeArrowheads="1"/>
          </p:cNvSpPr>
          <p:nvPr/>
        </p:nvSpPr>
        <p:spPr bwMode="auto">
          <a:xfrm>
            <a:off x="1476375" y="479742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樟脑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76" name="Rectangle 5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8913"/>
            <a:ext cx="8569325" cy="32400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、读下图</a:t>
            </a:r>
            <a:r>
              <a:rPr lang="zh-CN" altLang="en-US" sz="2000" dirty="0">
                <a:ea typeface="楷体_GB2312" pitchFamily="49" charset="-122"/>
              </a:rPr>
              <a:t>“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沿北纬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en-US" altLang="zh-CN" sz="2000" dirty="0">
                <a:ea typeface="楷体_GB2312" pitchFamily="49" charset="-122"/>
              </a:rPr>
              <a:t>º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线我国地形剖面图，完成下列要求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）图中字母表示的范围，分别代表我国地势的阶梯等级是：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代表地势第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级阶梯，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代表地势第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级阶梯，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代表地势第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级阶梯。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）图中序号代表的是：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高原 ，②，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盆地  ③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平原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），图中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的地形以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为主，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的地形以高原和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为主，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的地形以丘陵和</a:t>
            </a:r>
            <a:r>
              <a:rPr lang="zh-CN" altLang="en-US" sz="2000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为主。 </a:t>
            </a:r>
          </a:p>
        </p:txBody>
      </p:sp>
      <p:pic>
        <p:nvPicPr>
          <p:cNvPr id="40962" name="Picture 53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lum bright="24000" contrast="20000"/>
          </a:blip>
          <a:srcRect/>
          <a:stretch>
            <a:fillRect/>
          </a:stretch>
        </p:blipFill>
        <p:spPr>
          <a:xfrm>
            <a:off x="179388" y="3789363"/>
            <a:ext cx="8748712" cy="2193925"/>
          </a:xfrm>
        </p:spPr>
      </p:pic>
      <p:sp>
        <p:nvSpPr>
          <p:cNvPr id="26680" name="Rectangle 56"/>
          <p:cNvSpPr>
            <a:spLocks noChangeArrowheads="1"/>
          </p:cNvSpPr>
          <p:nvPr/>
        </p:nvSpPr>
        <p:spPr bwMode="auto">
          <a:xfrm>
            <a:off x="2268538" y="981075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一 </a:t>
            </a:r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auto">
          <a:xfrm>
            <a:off x="5148263" y="981075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二 </a:t>
            </a:r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auto">
          <a:xfrm>
            <a:off x="8101013" y="908050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三 </a:t>
            </a:r>
          </a:p>
        </p:txBody>
      </p:sp>
      <p:sp>
        <p:nvSpPr>
          <p:cNvPr id="26683" name="Rectangle 59"/>
          <p:cNvSpPr>
            <a:spLocks noChangeArrowheads="1"/>
          </p:cNvSpPr>
          <p:nvPr/>
        </p:nvSpPr>
        <p:spPr bwMode="auto">
          <a:xfrm>
            <a:off x="1331913" y="198913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青藏 </a:t>
            </a:r>
          </a:p>
        </p:txBody>
      </p:sp>
      <p:sp>
        <p:nvSpPr>
          <p:cNvPr id="26684" name="Rectangle 60"/>
          <p:cNvSpPr>
            <a:spLocks noChangeArrowheads="1"/>
          </p:cNvSpPr>
          <p:nvPr/>
        </p:nvSpPr>
        <p:spPr bwMode="auto">
          <a:xfrm>
            <a:off x="4067175" y="198913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四川 </a:t>
            </a:r>
          </a:p>
        </p:txBody>
      </p:sp>
      <p:sp>
        <p:nvSpPr>
          <p:cNvPr id="26685" name="Rectangle 61"/>
          <p:cNvSpPr>
            <a:spLocks noChangeArrowheads="1"/>
          </p:cNvSpPr>
          <p:nvPr/>
        </p:nvSpPr>
        <p:spPr bwMode="auto">
          <a:xfrm>
            <a:off x="6300788" y="1916113"/>
            <a:ext cx="13906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长江中下游 </a:t>
            </a:r>
          </a:p>
        </p:txBody>
      </p:sp>
      <p:sp>
        <p:nvSpPr>
          <p:cNvPr id="26686" name="Rectangle 62"/>
          <p:cNvSpPr>
            <a:spLocks noChangeArrowheads="1"/>
          </p:cNvSpPr>
          <p:nvPr/>
        </p:nvSpPr>
        <p:spPr bwMode="auto">
          <a:xfrm>
            <a:off x="3071813" y="235743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高原 </a:t>
            </a:r>
          </a:p>
        </p:txBody>
      </p:sp>
      <p:sp>
        <p:nvSpPr>
          <p:cNvPr id="26687" name="Rectangle 63"/>
          <p:cNvSpPr>
            <a:spLocks noChangeArrowheads="1"/>
          </p:cNvSpPr>
          <p:nvPr/>
        </p:nvSpPr>
        <p:spPr bwMode="auto">
          <a:xfrm>
            <a:off x="4000500" y="2286000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山地 </a:t>
            </a:r>
          </a:p>
        </p:txBody>
      </p:sp>
      <p:sp>
        <p:nvSpPr>
          <p:cNvPr id="26688" name="Rectangle 64"/>
          <p:cNvSpPr>
            <a:spLocks noChangeArrowheads="1"/>
          </p:cNvSpPr>
          <p:nvPr/>
        </p:nvSpPr>
        <p:spPr bwMode="auto">
          <a:xfrm>
            <a:off x="7524750" y="227647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盆地 </a:t>
            </a:r>
          </a:p>
        </p:txBody>
      </p:sp>
      <p:sp>
        <p:nvSpPr>
          <p:cNvPr id="26689" name="Rectangle 65"/>
          <p:cNvSpPr>
            <a:spLocks noChangeArrowheads="1"/>
          </p:cNvSpPr>
          <p:nvPr/>
        </p:nvSpPr>
        <p:spPr bwMode="auto">
          <a:xfrm>
            <a:off x="2643188" y="264318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平原 </a:t>
            </a:r>
          </a:p>
        </p:txBody>
      </p:sp>
      <p:sp>
        <p:nvSpPr>
          <p:cNvPr id="40973" name="Rectangle 68"/>
          <p:cNvSpPr>
            <a:spLocks noChangeArrowheads="1"/>
          </p:cNvSpPr>
          <p:nvPr/>
        </p:nvSpPr>
        <p:spPr bwMode="auto">
          <a:xfrm>
            <a:off x="3779838" y="4581525"/>
            <a:ext cx="287337" cy="2159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4" name="Rectangle 69"/>
          <p:cNvSpPr>
            <a:spLocks noChangeArrowheads="1"/>
          </p:cNvSpPr>
          <p:nvPr/>
        </p:nvSpPr>
        <p:spPr bwMode="auto">
          <a:xfrm>
            <a:off x="5292725" y="5013325"/>
            <a:ext cx="287338" cy="287338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3300"/>
                </a:solidFill>
              </a:rPr>
              <a:t>②</a:t>
            </a:r>
          </a:p>
        </p:txBody>
      </p:sp>
      <p:sp>
        <p:nvSpPr>
          <p:cNvPr id="40975" name="Rectangle 70"/>
          <p:cNvSpPr>
            <a:spLocks noChangeArrowheads="1"/>
          </p:cNvSpPr>
          <p:nvPr/>
        </p:nvSpPr>
        <p:spPr bwMode="auto">
          <a:xfrm>
            <a:off x="6804025" y="5157788"/>
            <a:ext cx="504825" cy="287337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3300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80" grpId="0"/>
      <p:bldP spid="26681" grpId="0"/>
      <p:bldP spid="26682" grpId="0"/>
      <p:bldP spid="26683" grpId="0"/>
      <p:bldP spid="26684" grpId="0"/>
      <p:bldP spid="26685" grpId="0"/>
      <p:bldP spid="26686" grpId="0"/>
      <p:bldP spid="26687" grpId="0"/>
      <p:bldP spid="26688" grpId="0"/>
      <p:bldP spid="266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3375"/>
            <a:ext cx="8218487" cy="2590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黄河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地图后分析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 黄河发源于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高原，最后流入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海，上，中，下游的分界城市是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Q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W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）黄河上游的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资源丰富，下游泥沙沉积，成为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河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。黄河中游流经土质疏松的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高原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。这里的植被长期遭到破坏，黄河中游的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严重，地面失去保护，一遇暴雨，大量泥沙沿着大大小小的支流汇入黄河，使黄河成为世界上含沙量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的河流，治理黄河的关键是在中游开展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工作。 </a:t>
            </a:r>
          </a:p>
        </p:txBody>
      </p:sp>
      <p:pic>
        <p:nvPicPr>
          <p:cNvPr id="41986" name="Picture 3" descr="黄河流域图02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3028950"/>
            <a:ext cx="6408738" cy="3654425"/>
          </a:xfrm>
        </p:spPr>
      </p:pic>
      <p:sp>
        <p:nvSpPr>
          <p:cNvPr id="41987" name="Rectangle 8"/>
          <p:cNvSpPr>
            <a:spLocks noChangeArrowheads="1"/>
          </p:cNvSpPr>
          <p:nvPr/>
        </p:nvSpPr>
        <p:spPr bwMode="auto">
          <a:xfrm>
            <a:off x="2484438" y="620713"/>
            <a:ext cx="6413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青藏</a:t>
            </a:r>
          </a:p>
        </p:txBody>
      </p:sp>
      <p:sp>
        <p:nvSpPr>
          <p:cNvPr id="41988" name="Rectangle 9"/>
          <p:cNvSpPr>
            <a:spLocks noChangeArrowheads="1"/>
          </p:cNvSpPr>
          <p:nvPr/>
        </p:nvSpPr>
        <p:spPr bwMode="auto">
          <a:xfrm>
            <a:off x="4787900" y="62071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渤海 </a:t>
            </a:r>
          </a:p>
        </p:txBody>
      </p:sp>
      <p:sp>
        <p:nvSpPr>
          <p:cNvPr id="41989" name="Rectangle 10"/>
          <p:cNvSpPr>
            <a:spLocks noChangeArrowheads="1"/>
          </p:cNvSpPr>
          <p:nvPr/>
        </p:nvSpPr>
        <p:spPr bwMode="auto">
          <a:xfrm>
            <a:off x="1619250" y="908050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河口</a:t>
            </a:r>
          </a:p>
        </p:txBody>
      </p:sp>
      <p:sp>
        <p:nvSpPr>
          <p:cNvPr id="41990" name="Rectangle 11"/>
          <p:cNvSpPr>
            <a:spLocks noChangeArrowheads="1"/>
          </p:cNvSpPr>
          <p:nvPr/>
        </p:nvSpPr>
        <p:spPr bwMode="auto">
          <a:xfrm>
            <a:off x="2771775" y="981075"/>
            <a:ext cx="11239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旧孟津    </a:t>
            </a:r>
          </a:p>
        </p:txBody>
      </p:sp>
      <p:sp>
        <p:nvSpPr>
          <p:cNvPr id="41991" name="Rectangle 12"/>
          <p:cNvSpPr>
            <a:spLocks noChangeArrowheads="1"/>
          </p:cNvSpPr>
          <p:nvPr/>
        </p:nvSpPr>
        <p:spPr bwMode="auto">
          <a:xfrm>
            <a:off x="2411413" y="1268413"/>
            <a:ext cx="6413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水能</a:t>
            </a:r>
          </a:p>
        </p:txBody>
      </p:sp>
      <p:sp>
        <p:nvSpPr>
          <p:cNvPr id="41992" name="Rectangle 13"/>
          <p:cNvSpPr>
            <a:spLocks noChangeArrowheads="1"/>
          </p:cNvSpPr>
          <p:nvPr/>
        </p:nvSpPr>
        <p:spPr bwMode="auto">
          <a:xfrm>
            <a:off x="6804025" y="1196975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地上</a:t>
            </a:r>
          </a:p>
        </p:txBody>
      </p:sp>
      <p:sp>
        <p:nvSpPr>
          <p:cNvPr id="41993" name="Rectangle 14"/>
          <p:cNvSpPr>
            <a:spLocks noChangeArrowheads="1"/>
          </p:cNvSpPr>
          <p:nvPr/>
        </p:nvSpPr>
        <p:spPr bwMode="auto">
          <a:xfrm>
            <a:off x="3429000" y="1571625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黄土</a:t>
            </a:r>
          </a:p>
        </p:txBody>
      </p:sp>
      <p:sp>
        <p:nvSpPr>
          <p:cNvPr id="41994" name="Rectangle 15"/>
          <p:cNvSpPr>
            <a:spLocks noChangeArrowheads="1"/>
          </p:cNvSpPr>
          <p:nvPr/>
        </p:nvSpPr>
        <p:spPr bwMode="auto">
          <a:xfrm>
            <a:off x="1476375" y="1844675"/>
            <a:ext cx="1098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水土流失</a:t>
            </a:r>
          </a:p>
        </p:txBody>
      </p:sp>
      <p:sp>
        <p:nvSpPr>
          <p:cNvPr id="41995" name="Rectangle 16"/>
          <p:cNvSpPr>
            <a:spLocks noChangeArrowheads="1"/>
          </p:cNvSpPr>
          <p:nvPr/>
        </p:nvSpPr>
        <p:spPr bwMode="auto">
          <a:xfrm>
            <a:off x="6227763" y="2060575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最多</a:t>
            </a:r>
          </a:p>
        </p:txBody>
      </p:sp>
      <p:sp>
        <p:nvSpPr>
          <p:cNvPr id="41996" name="Rectangle 17"/>
          <p:cNvSpPr>
            <a:spLocks noChangeArrowheads="1"/>
          </p:cNvSpPr>
          <p:nvPr/>
        </p:nvSpPr>
        <p:spPr bwMode="auto">
          <a:xfrm>
            <a:off x="4067175" y="2349500"/>
            <a:ext cx="1098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水土保持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333375"/>
            <a:ext cx="8435975" cy="2476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、读长江水系图，然后完成下列要求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），长江发源于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高原，最后流入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海，其上，中，下游的分界城市是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2000" u="sng">
                <a:effectLst/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，长江是我国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最长和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最大的河流，有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之称。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）长江是我国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资源最丰富的河流，现在正在兴建最大的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水电站。</a:t>
            </a:r>
          </a:p>
        </p:txBody>
      </p:sp>
      <p:pic>
        <p:nvPicPr>
          <p:cNvPr id="43010" name="Picture 7" descr="长江流域图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3068638"/>
            <a:ext cx="7416800" cy="3613150"/>
          </a:xfrm>
        </p:spPr>
      </p:pic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2700338" y="692150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青藏 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5148263" y="654050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东 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1979613" y="98107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宜昌 </a:t>
            </a: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3348038" y="98107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湖口 </a:t>
            </a: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5724525" y="105251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长度 </a:t>
            </a:r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7235825" y="981075"/>
            <a:ext cx="704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面积 </a:t>
            </a:r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2195513" y="1341438"/>
            <a:ext cx="11620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黄金水道 </a:t>
            </a:r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4284663" y="1341438"/>
            <a:ext cx="11620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水能宝府 </a:t>
            </a: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7981950" y="1700213"/>
            <a:ext cx="11620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u="sng">
                <a:solidFill>
                  <a:srgbClr val="FF0066"/>
                </a:solidFill>
              </a:rPr>
              <a:t>长江三峡 </a:t>
            </a:r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2484438" y="1700213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水能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/>
      <p:bldP spid="34829" grpId="0"/>
      <p:bldP spid="34830" grpId="0"/>
      <p:bldP spid="34831" grpId="0"/>
      <p:bldP spid="34832" grpId="0"/>
      <p:bldP spid="34833" grpId="0"/>
      <p:bldP spid="34834" grpId="0"/>
      <p:bldP spid="34835" grpId="0"/>
      <p:bldP spid="348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2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3375"/>
            <a:ext cx="8280400" cy="20875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、读下图，回答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⑴我国南水北调工程已进入实施阶段。从图中可看出，三条调水路线中的东线主要利用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河将长江水调往华北。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一条条绿沟、一片片果树、一坡坡草灌、一层层梯田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，这是山西省河曲县黄土高坡的一番景象。请你说出当地人民开展水土保持工作，采取的途径有哪些？</a:t>
            </a:r>
          </a:p>
        </p:txBody>
      </p:sp>
      <p:pic>
        <p:nvPicPr>
          <p:cNvPr id="44034" name="Picture 2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98750"/>
            <a:ext cx="7416800" cy="4159250"/>
          </a:xfrm>
        </p:spPr>
      </p:pic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3059113" y="981075"/>
            <a:ext cx="11620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京杭运河 </a:t>
            </a: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3708400" y="2060575"/>
            <a:ext cx="3079750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①</a:t>
            </a:r>
            <a:r>
              <a:rPr lang="zh-CN" altLang="en-US">
                <a:solidFill>
                  <a:srgbClr val="FF0066"/>
                </a:solidFill>
              </a:rPr>
              <a:t>造林种草</a:t>
            </a:r>
            <a:r>
              <a:rPr lang="en-US" altLang="zh-CN">
                <a:solidFill>
                  <a:srgbClr val="FF0066"/>
                </a:solidFill>
              </a:rPr>
              <a:t>(</a:t>
            </a:r>
            <a:r>
              <a:rPr lang="zh-CN" altLang="en-US">
                <a:solidFill>
                  <a:srgbClr val="FF0066"/>
                </a:solidFill>
              </a:rPr>
              <a:t>植树造林等均可</a:t>
            </a:r>
            <a:r>
              <a:rPr lang="en-US" altLang="zh-CN">
                <a:solidFill>
                  <a:srgbClr val="FF0066"/>
                </a:solidFill>
              </a:rPr>
              <a:t>)</a:t>
            </a:r>
          </a:p>
          <a:p>
            <a:r>
              <a:rPr lang="en-US" altLang="zh-CN">
                <a:solidFill>
                  <a:srgbClr val="FF0066"/>
                </a:solidFill>
              </a:rPr>
              <a:t>②</a:t>
            </a:r>
            <a:r>
              <a:rPr lang="zh-CN" altLang="en-US">
                <a:solidFill>
                  <a:srgbClr val="FF0066"/>
                </a:solidFill>
              </a:rPr>
              <a:t>打坝淤地，修筑梯田等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6" grpId="0"/>
      <p:bldP spid="338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60350"/>
            <a:ext cx="8281988" cy="33131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、读下列四幅地形剖面图，分析回答：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）上述哪一幅图能正确表示我国地势变化？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）由此概括出我国地势的主要特点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）这种地势特征对我国河流流向有哪些影响？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0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5058" name="Group 10"/>
          <p:cNvGrpSpPr>
            <a:grpSpLocks/>
          </p:cNvGrpSpPr>
          <p:nvPr/>
        </p:nvGrpSpPr>
        <p:grpSpPr bwMode="auto">
          <a:xfrm>
            <a:off x="827088" y="3933825"/>
            <a:ext cx="3744912" cy="2376488"/>
            <a:chOff x="2196" y="6120"/>
            <a:chExt cx="3636" cy="1223"/>
          </a:xfrm>
        </p:grpSpPr>
        <p:pic>
          <p:nvPicPr>
            <p:cNvPr id="45063" name="Picture 11"/>
            <p:cNvPicPr>
              <a:picLocks noChangeAspect="1" noChangeArrowheads="1"/>
            </p:cNvPicPr>
            <p:nvPr/>
          </p:nvPicPr>
          <p:blipFill>
            <a:blip r:embed="rId2"/>
            <a:srcRect b="52602"/>
            <a:stretch>
              <a:fillRect/>
            </a:stretch>
          </p:blipFill>
          <p:spPr bwMode="auto">
            <a:xfrm>
              <a:off x="2196" y="6276"/>
              <a:ext cx="3420" cy="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4" name="Text Box 12"/>
            <p:cNvSpPr txBox="1">
              <a:spLocks noChangeArrowheads="1"/>
            </p:cNvSpPr>
            <p:nvPr/>
          </p:nvSpPr>
          <p:spPr bwMode="auto">
            <a:xfrm>
              <a:off x="5112" y="6120"/>
              <a:ext cx="72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900">
                  <a:latin typeface="Times New Roman" pitchFamily="18" charset="0"/>
                </a:rPr>
                <a:t>东</a:t>
              </a:r>
              <a:endParaRPr lang="zh-CN" altLang="en-US"/>
            </a:p>
          </p:txBody>
        </p:sp>
      </p:grpSp>
      <p:pic>
        <p:nvPicPr>
          <p:cNvPr id="45059" name="Picture 13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 t="48148" r="-2438"/>
          <a:stretch>
            <a:fillRect/>
          </a:stretch>
        </p:blipFill>
        <p:spPr>
          <a:xfrm>
            <a:off x="4859338" y="4221163"/>
            <a:ext cx="3240087" cy="2133600"/>
          </a:xfrm>
        </p:spPr>
      </p:pic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1403350" y="1125538"/>
            <a:ext cx="14398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D</a:t>
            </a: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1042988" y="1844675"/>
            <a:ext cx="36766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我国地势西高东低，呈阶梯状分布 </a:t>
            </a:r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273050" y="2997200"/>
            <a:ext cx="88709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这种地势使我国许多大河滚滚东流，沟通了东西交通，方便了沿海和内地的经济联系。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6" grpId="0"/>
      <p:bldP spid="46097" grpId="0"/>
      <p:bldP spid="460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/>
              <a:t>二、选择题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5327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</a:t>
            </a:r>
            <a:r>
              <a:rPr lang="zh-CN" altLang="en-US" sz="2400" b="1"/>
              <a:t>、有“日光城”之称的城市是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    </a:t>
            </a:r>
            <a:r>
              <a:rPr lang="en-US" altLang="zh-CN" sz="2400" b="1"/>
              <a:t>A .</a:t>
            </a:r>
            <a:r>
              <a:rPr lang="zh-CN" altLang="en-US" sz="2400" b="1"/>
              <a:t>乌鲁木齐       </a:t>
            </a:r>
            <a:r>
              <a:rPr lang="en-US" altLang="zh-CN" sz="2400" b="1"/>
              <a:t>B. </a:t>
            </a:r>
            <a:r>
              <a:rPr lang="zh-CN" altLang="en-US" sz="2400" b="1"/>
              <a:t>拉萨     </a:t>
            </a:r>
            <a:r>
              <a:rPr lang="en-US" altLang="zh-CN" sz="2400" b="1"/>
              <a:t>C . </a:t>
            </a:r>
            <a:r>
              <a:rPr lang="zh-CN" altLang="en-US" sz="2400" b="1"/>
              <a:t>格尔木     </a:t>
            </a:r>
            <a:r>
              <a:rPr lang="en-US" altLang="zh-CN" sz="2400" b="1"/>
              <a:t>D . </a:t>
            </a:r>
            <a:r>
              <a:rPr lang="zh-CN" altLang="en-US" sz="2400" b="1"/>
              <a:t>鱼卡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</a:t>
            </a:r>
            <a:r>
              <a:rPr lang="zh-CN" altLang="en-US" sz="2400" b="1"/>
              <a:t>、承办</a:t>
            </a:r>
            <a:r>
              <a:rPr lang="en-US" altLang="zh-CN" sz="2400" b="1"/>
              <a:t>2008</a:t>
            </a:r>
            <a:r>
              <a:rPr lang="zh-CN" altLang="en-US" sz="2400" b="1"/>
              <a:t>年奥运会的城市是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   </a:t>
            </a:r>
            <a:r>
              <a:rPr lang="en-US" altLang="zh-CN" sz="2400" b="1"/>
              <a:t>A. </a:t>
            </a:r>
            <a:r>
              <a:rPr lang="zh-CN" altLang="en-US" sz="2400" b="1"/>
              <a:t>上海   </a:t>
            </a:r>
            <a:r>
              <a:rPr lang="en-US" altLang="zh-CN" sz="2400" b="1"/>
              <a:t>B. </a:t>
            </a:r>
            <a:r>
              <a:rPr lang="zh-CN" altLang="en-US" sz="2400" b="1"/>
              <a:t>北京     </a:t>
            </a:r>
            <a:r>
              <a:rPr lang="en-US" altLang="zh-CN" sz="2400" b="1"/>
              <a:t>C .</a:t>
            </a:r>
            <a:r>
              <a:rPr lang="zh-CN" altLang="en-US" sz="2400" b="1"/>
              <a:t>南京     </a:t>
            </a:r>
            <a:r>
              <a:rPr lang="en-US" altLang="zh-CN" sz="2400" b="1"/>
              <a:t>D. </a:t>
            </a:r>
            <a:r>
              <a:rPr lang="zh-CN" altLang="en-US" sz="2400" b="1"/>
              <a:t>天津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3</a:t>
            </a:r>
            <a:r>
              <a:rPr lang="zh-CN" altLang="en-US" sz="2400" b="1"/>
              <a:t>、下列海港是自由港的是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  </a:t>
            </a:r>
            <a:r>
              <a:rPr lang="en-US" altLang="zh-CN" sz="2400" b="1"/>
              <a:t>A . </a:t>
            </a:r>
            <a:r>
              <a:rPr lang="zh-CN" altLang="en-US" sz="2400" b="1"/>
              <a:t>天津  </a:t>
            </a:r>
            <a:r>
              <a:rPr lang="en-US" altLang="zh-CN" sz="2400" b="1"/>
              <a:t>B . </a:t>
            </a:r>
            <a:r>
              <a:rPr lang="zh-CN" altLang="en-US" sz="2400" b="1"/>
              <a:t>上海   </a:t>
            </a:r>
            <a:r>
              <a:rPr lang="en-US" altLang="zh-CN" sz="2400" b="1"/>
              <a:t>C .</a:t>
            </a:r>
            <a:r>
              <a:rPr lang="zh-CN" altLang="en-US" sz="2400" b="1"/>
              <a:t>香港    </a:t>
            </a:r>
            <a:r>
              <a:rPr lang="en-US" altLang="zh-CN" sz="2400" b="1"/>
              <a:t>D .</a:t>
            </a:r>
            <a:r>
              <a:rPr lang="zh-CN" altLang="en-US" sz="2400" b="1"/>
              <a:t>广州 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4</a:t>
            </a:r>
            <a:r>
              <a:rPr lang="zh-CN" altLang="en-US" sz="2400" b="1"/>
              <a:t>、樟脑产量居世界首位的地方是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   </a:t>
            </a:r>
            <a:r>
              <a:rPr lang="en-US" altLang="zh-CN" sz="2400" b="1"/>
              <a:t>A.  </a:t>
            </a:r>
            <a:r>
              <a:rPr lang="zh-CN" altLang="en-US" sz="2400" b="1"/>
              <a:t>台湾省  </a:t>
            </a:r>
            <a:r>
              <a:rPr lang="en-US" altLang="zh-CN" sz="2400" b="1"/>
              <a:t>B . </a:t>
            </a:r>
            <a:r>
              <a:rPr lang="zh-CN" altLang="en-US" sz="2400" b="1"/>
              <a:t>海南省   </a:t>
            </a:r>
            <a:r>
              <a:rPr lang="en-US" altLang="zh-CN" sz="2400" b="1"/>
              <a:t>C . </a:t>
            </a:r>
            <a:r>
              <a:rPr lang="zh-CN" altLang="en-US" sz="2400" b="1"/>
              <a:t>印度    </a:t>
            </a:r>
            <a:r>
              <a:rPr lang="en-US" altLang="zh-CN" sz="2400" b="1"/>
              <a:t>D. </a:t>
            </a:r>
            <a:r>
              <a:rPr lang="zh-CN" altLang="en-US" sz="2400" b="1"/>
              <a:t>巴西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5</a:t>
            </a:r>
            <a:r>
              <a:rPr lang="zh-CN" altLang="en-US" sz="2400" b="1"/>
              <a:t>、塔里木盆地地下新发现了丰富资源是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 </a:t>
            </a:r>
            <a:r>
              <a:rPr lang="en-US" altLang="zh-CN" sz="2400" b="1"/>
              <a:t>A .</a:t>
            </a:r>
            <a:r>
              <a:rPr lang="zh-CN" altLang="en-US" sz="2400" b="1"/>
              <a:t>金　 </a:t>
            </a:r>
            <a:r>
              <a:rPr lang="en-US" altLang="zh-CN" sz="2400" b="1"/>
              <a:t>B. </a:t>
            </a:r>
            <a:r>
              <a:rPr lang="zh-CN" altLang="en-US" sz="2400" b="1"/>
              <a:t>石油    </a:t>
            </a:r>
            <a:r>
              <a:rPr lang="en-US" altLang="zh-CN" sz="2400" b="1"/>
              <a:t>C. </a:t>
            </a:r>
            <a:r>
              <a:rPr lang="zh-CN" altLang="en-US" sz="2400" b="1"/>
              <a:t>宝石     </a:t>
            </a:r>
            <a:r>
              <a:rPr lang="en-US" altLang="zh-CN" sz="2400" b="1"/>
              <a:t>D. </a:t>
            </a:r>
            <a:r>
              <a:rPr lang="zh-CN" altLang="en-US" sz="2400" b="1"/>
              <a:t>有色金属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6</a:t>
            </a:r>
            <a:r>
              <a:rPr lang="zh-CN" altLang="en-US" sz="2400" b="1"/>
              <a:t>、被称为我国“南大门”的地区是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    </a:t>
            </a:r>
            <a:r>
              <a:rPr lang="en-US" altLang="zh-CN" sz="2400" b="1"/>
              <a:t>A.</a:t>
            </a:r>
            <a:r>
              <a:rPr lang="zh-CN" altLang="en-US" sz="2400" b="1"/>
              <a:t>长江三角洲  </a:t>
            </a:r>
            <a:r>
              <a:rPr lang="en-US" altLang="zh-CN" sz="2400" b="1"/>
              <a:t>B . </a:t>
            </a:r>
            <a:r>
              <a:rPr lang="zh-CN" altLang="en-US" sz="2400" b="1"/>
              <a:t>珠江三角洲 </a:t>
            </a:r>
            <a:r>
              <a:rPr lang="en-US" altLang="zh-CN" sz="2400" b="1"/>
              <a:t>C . </a:t>
            </a:r>
            <a:r>
              <a:rPr lang="zh-CN" altLang="en-US" sz="2400" b="1"/>
              <a:t>华北平原</a:t>
            </a:r>
            <a:r>
              <a:rPr lang="en-US" altLang="zh-CN" sz="2400" b="1"/>
              <a:t>D.</a:t>
            </a:r>
            <a:r>
              <a:rPr lang="zh-CN" altLang="en-US" sz="2400" b="1"/>
              <a:t>东北平原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7</a:t>
            </a:r>
            <a:r>
              <a:rPr lang="zh-CN" altLang="en-US" sz="2400" b="1"/>
              <a:t>、我国的三大平原位于地势的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　　</a:t>
            </a:r>
            <a:r>
              <a:rPr lang="en-US" altLang="zh-CN" sz="2400" b="1"/>
              <a:t>A.</a:t>
            </a:r>
            <a:r>
              <a:rPr lang="zh-CN" altLang="en-US" sz="2400" b="1"/>
              <a:t>第一阶梯   </a:t>
            </a:r>
            <a:r>
              <a:rPr lang="en-US" altLang="zh-CN" sz="2400" b="1"/>
              <a:t>B.</a:t>
            </a:r>
            <a:r>
              <a:rPr lang="zh-CN" altLang="en-US" sz="2400" b="1"/>
              <a:t>第二阶梯   </a:t>
            </a:r>
            <a:r>
              <a:rPr lang="en-US" altLang="zh-CN" sz="2400" b="1"/>
              <a:t>C.</a:t>
            </a:r>
            <a:r>
              <a:rPr lang="zh-CN" altLang="en-US" sz="2400" b="1"/>
              <a:t>第三阶梯    </a:t>
            </a:r>
            <a:r>
              <a:rPr lang="en-US" altLang="zh-CN" sz="2400" b="1"/>
              <a:t>D. </a:t>
            </a:r>
            <a:r>
              <a:rPr lang="zh-CN" altLang="en-US" sz="2400" b="1"/>
              <a:t>第四阶梯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492500" y="14128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484438" y="21336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124075" y="43656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187450" y="35734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3708400" y="28527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4500563" y="580548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2916238" y="50133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）塔里木河的水源主要来自哪里？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）塔里木河哪个季节水量最大？为什么？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187450" y="1844675"/>
            <a:ext cx="41338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主要是来自天山和昆仑山的冰雪融水。 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403350" y="3716338"/>
            <a:ext cx="4260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夏季，  因为夏季气温高，冰雪融水多。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8913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、读我国西北地区图，回答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）在图中适当位置填注下列地理事物的数码代号：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①山西省    ②准噶尔盆地   ③黄河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）写出图中字母代表的山脉名称：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 B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C</a:t>
            </a:r>
            <a:r>
              <a:rPr lang="en-US" altLang="zh-CN" sz="2000" u="sng"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）西北地区的植被，由西向东变化有什么特点？形成的原因是什么？</a:t>
            </a:r>
          </a:p>
        </p:txBody>
      </p:sp>
      <p:grpSp>
        <p:nvGrpSpPr>
          <p:cNvPr id="47106" name="Group 4"/>
          <p:cNvGrpSpPr>
            <a:grpSpLocks/>
          </p:cNvGrpSpPr>
          <p:nvPr/>
        </p:nvGrpSpPr>
        <p:grpSpPr bwMode="auto">
          <a:xfrm>
            <a:off x="2124075" y="2781300"/>
            <a:ext cx="6048375" cy="4076700"/>
            <a:chOff x="2337" y="7056"/>
            <a:chExt cx="7272" cy="3804"/>
          </a:xfrm>
        </p:grpSpPr>
        <p:pic>
          <p:nvPicPr>
            <p:cNvPr id="4711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37" y="7056"/>
              <a:ext cx="6780" cy="3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8" name="Text Box 6"/>
            <p:cNvSpPr txBox="1">
              <a:spLocks noChangeArrowheads="1"/>
            </p:cNvSpPr>
            <p:nvPr/>
          </p:nvSpPr>
          <p:spPr bwMode="auto">
            <a:xfrm>
              <a:off x="5577" y="9900"/>
              <a:ext cx="1620" cy="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1000">
                  <a:latin typeface="Times New Roman" pitchFamily="18" charset="0"/>
                </a:rPr>
                <a:t>A</a:t>
              </a:r>
              <a:endParaRPr lang="en-US" altLang="zh-CN"/>
            </a:p>
          </p:txBody>
        </p:sp>
        <p:sp>
          <p:nvSpPr>
            <p:cNvPr id="47119" name="Text Box 7"/>
            <p:cNvSpPr txBox="1">
              <a:spLocks noChangeArrowheads="1"/>
            </p:cNvSpPr>
            <p:nvPr/>
          </p:nvSpPr>
          <p:spPr bwMode="auto">
            <a:xfrm>
              <a:off x="7017" y="9192"/>
              <a:ext cx="2160" cy="1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1000">
                  <a:latin typeface="Times New Roman" pitchFamily="18" charset="0"/>
                </a:rPr>
                <a:t>B</a:t>
              </a:r>
              <a:endParaRPr lang="en-US" altLang="zh-CN"/>
            </a:p>
          </p:txBody>
        </p:sp>
        <p:sp>
          <p:nvSpPr>
            <p:cNvPr id="47120" name="Text Box 8"/>
            <p:cNvSpPr txBox="1">
              <a:spLocks noChangeArrowheads="1"/>
            </p:cNvSpPr>
            <p:nvPr/>
          </p:nvSpPr>
          <p:spPr bwMode="auto">
            <a:xfrm>
              <a:off x="7809" y="8460"/>
              <a:ext cx="1800" cy="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1000">
                  <a:latin typeface="Times New Roman" pitchFamily="18" charset="0"/>
                </a:rPr>
                <a:t>C</a:t>
              </a:r>
              <a:endParaRPr lang="en-US" altLang="zh-CN"/>
            </a:p>
          </p:txBody>
        </p:sp>
      </p:grp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1547813" y="1412875"/>
            <a:ext cx="8699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祁连山</a:t>
            </a: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3779838" y="1484313"/>
            <a:ext cx="6413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阴山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5724525" y="1412875"/>
            <a:ext cx="11620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大兴安岭 </a:t>
            </a: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755650" y="2276475"/>
            <a:ext cx="7499350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植被由西向东变化特点：荒漠→草原→森林（或荒漠→荒漠草原→草原）</a:t>
            </a:r>
          </a:p>
          <a:p>
            <a:r>
              <a:rPr lang="zh-CN" altLang="en-US">
                <a:solidFill>
                  <a:srgbClr val="FF0066"/>
                </a:solidFill>
              </a:rPr>
              <a:t>形成的原因是距海洋远近不同，降水由东向西逐渐减少。</a:t>
            </a:r>
          </a:p>
        </p:txBody>
      </p:sp>
      <p:sp>
        <p:nvSpPr>
          <p:cNvPr id="47111" name="Text Box 13"/>
          <p:cNvSpPr txBox="1">
            <a:spLocks noChangeArrowheads="1"/>
          </p:cNvSpPr>
          <p:nvPr/>
        </p:nvSpPr>
        <p:spPr bwMode="auto">
          <a:xfrm>
            <a:off x="4859338" y="5876925"/>
            <a:ext cx="503237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47112" name="Text Box 14"/>
          <p:cNvSpPr txBox="1">
            <a:spLocks noChangeArrowheads="1"/>
          </p:cNvSpPr>
          <p:nvPr/>
        </p:nvSpPr>
        <p:spPr bwMode="auto">
          <a:xfrm>
            <a:off x="6084888" y="5084763"/>
            <a:ext cx="503237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47113" name="Text Box 15"/>
          <p:cNvSpPr txBox="1">
            <a:spLocks noChangeArrowheads="1"/>
          </p:cNvSpPr>
          <p:nvPr/>
        </p:nvSpPr>
        <p:spPr bwMode="auto">
          <a:xfrm>
            <a:off x="6732588" y="4365625"/>
            <a:ext cx="287337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6372225" y="5734050"/>
            <a:ext cx="3603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①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3779838" y="4652963"/>
            <a:ext cx="4318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②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5724525" y="5589588"/>
            <a:ext cx="504825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49162" grpId="0"/>
      <p:bldP spid="49163" grpId="0"/>
      <p:bldP spid="49164" grpId="0"/>
      <p:bldP spid="49168" grpId="0"/>
      <p:bldP spid="49169" grpId="0"/>
      <p:bldP spid="491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41052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、读下列省区轮廓图，分析回答：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以灌溉农业著称的省是数码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，该省农业主要分布在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，其灌溉水源主要来自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山的冰雪融水。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盛产苹果、花生的省是数码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，该省是黄河的入海口所在省，河口处有著名的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油田；该省有我国著名的山东半岛，半岛以北临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海，以南临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海；该省境内有五岳之一的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山。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）全 国 最 大 的煤炭能源基地是数码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 该省农村多数居民以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为住房，以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为主食。该省西以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（河流）与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省为邻。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有色金属资源最丰富的省是数码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，该省著名的锑矿产地是</a:t>
            </a:r>
            <a:r>
              <a:rPr lang="zh-CN" altLang="en-US" sz="2000" u="sng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pic>
        <p:nvPicPr>
          <p:cNvPr id="48130" name="Picture 4" descr="29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4292600"/>
            <a:ext cx="8748712" cy="2025650"/>
          </a:xfrm>
        </p:spPr>
      </p:pic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4067175" y="581025"/>
            <a:ext cx="4762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③ 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7164388" y="549275"/>
            <a:ext cx="1225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河西走廊  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3635375" y="908050"/>
            <a:ext cx="8699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祁连山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4140200" y="1268413"/>
            <a:ext cx="720725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66"/>
                </a:solidFill>
              </a:rPr>
              <a:t>④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2771775" y="1628775"/>
            <a:ext cx="10080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</a:rPr>
              <a:t>胜利</a:t>
            </a:r>
          </a:p>
        </p:txBody>
      </p:sp>
      <p:sp>
        <p:nvSpPr>
          <p:cNvPr id="50189" name="Rectangle 13"/>
          <p:cNvSpPr>
            <a:spLocks noChangeArrowheads="1"/>
          </p:cNvSpPr>
          <p:nvPr/>
        </p:nvSpPr>
        <p:spPr bwMode="auto">
          <a:xfrm>
            <a:off x="1331913" y="1844675"/>
            <a:ext cx="4127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渤</a:t>
            </a: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7380288" y="1916113"/>
            <a:ext cx="4762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泰 </a:t>
            </a: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3563938" y="1916113"/>
            <a:ext cx="4127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黄</a:t>
            </a: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5364163" y="2205038"/>
            <a:ext cx="4127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②</a:t>
            </a: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1258888" y="2565400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窑洞</a:t>
            </a:r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3132138" y="2565400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小米</a:t>
            </a: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5795963" y="2565400"/>
            <a:ext cx="6413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黄河</a:t>
            </a: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7667625" y="2636838"/>
            <a:ext cx="7048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陕西 </a:t>
            </a:r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4932363" y="3213100"/>
            <a:ext cx="4127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①</a:t>
            </a:r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1116013" y="3573463"/>
            <a:ext cx="15557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冷水江锡矿山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/>
      <p:bldP spid="50185" grpId="0"/>
      <p:bldP spid="50186" grpId="0"/>
      <p:bldP spid="50187" grpId="0"/>
      <p:bldP spid="50188" grpId="0"/>
      <p:bldP spid="50189" grpId="0"/>
      <p:bldP spid="50190" grpId="0"/>
      <p:bldP spid="50191" grpId="0"/>
      <p:bldP spid="50192" grpId="0"/>
      <p:bldP spid="50193" grpId="0"/>
      <p:bldP spid="50194" grpId="0"/>
      <p:bldP spid="50195" grpId="0"/>
      <p:bldP spid="50196" grpId="0"/>
      <p:bldP spid="50197" grpId="0"/>
      <p:bldP spid="5019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、为什么我国形成了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北方面食为主、南方米饭为主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的格局？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、一月份内，如果你从哈尔滨出发，经北京、湘潭、广州到海南岛，一路上你会感到气温发生怎样的变化，你知道造成这种变化的主要原因吗？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、从海陆疆域看，中国同英国有什么不同？同蒙古有什么不同？ 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187450" y="908050"/>
            <a:ext cx="48196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北方以种植小麦为主，南方以种植水稻为主。 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84213" y="3141663"/>
            <a:ext cx="7791450" cy="9159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气温越来越高   </a:t>
            </a:r>
          </a:p>
          <a:p>
            <a:r>
              <a:rPr lang="zh-CN" altLang="en-US">
                <a:solidFill>
                  <a:srgbClr val="FF0066"/>
                </a:solidFill>
              </a:rPr>
              <a:t>原因：一是纬度差异造成的，我国南方纬度低，北方纬度较高；  </a:t>
            </a:r>
          </a:p>
          <a:p>
            <a:r>
              <a:rPr lang="zh-CN" altLang="en-US">
                <a:solidFill>
                  <a:srgbClr val="FF0066"/>
                </a:solidFill>
              </a:rPr>
              <a:t>二是受冬季风影响程度不同，南方受冬季风影响小，北方受冬季风影响大。 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403350" y="5373688"/>
            <a:ext cx="47561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</a:rPr>
              <a:t>中国海陆兼备；英国是岛国；蒙古是内陆国。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61198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8</a:t>
            </a:r>
            <a:r>
              <a:rPr lang="zh-CN" altLang="en-US" sz="2400" b="1"/>
              <a:t>、 西北地区气候干旱的主要原因是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 </a:t>
            </a:r>
            <a:r>
              <a:rPr lang="zh-CN" altLang="en-US" sz="2400" b="1"/>
              <a:t>纬度较高  </a:t>
            </a:r>
            <a:r>
              <a:rPr lang="en-US" altLang="zh-CN" sz="2400" b="1"/>
              <a:t>B. </a:t>
            </a:r>
            <a:r>
              <a:rPr lang="zh-CN" altLang="en-US" sz="2400" b="1"/>
              <a:t>海拔较高  </a:t>
            </a:r>
            <a:r>
              <a:rPr lang="en-US" altLang="zh-CN" sz="2400" b="1"/>
              <a:t>C. </a:t>
            </a:r>
            <a:r>
              <a:rPr lang="zh-CN" altLang="en-US" sz="2400" b="1"/>
              <a:t>距海较远   </a:t>
            </a:r>
            <a:r>
              <a:rPr lang="en-US" altLang="zh-CN" sz="2400" b="1"/>
              <a:t>D. </a:t>
            </a:r>
            <a:r>
              <a:rPr lang="zh-CN" altLang="en-US" sz="2400" b="1"/>
              <a:t>温度高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9</a:t>
            </a:r>
            <a:r>
              <a:rPr lang="zh-CN" altLang="en-US" sz="2400" b="1"/>
              <a:t>、 被称为“天府之国”的平原是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三江平原  </a:t>
            </a:r>
            <a:r>
              <a:rPr lang="en-US" altLang="zh-CN" sz="2400" b="1"/>
              <a:t>B.</a:t>
            </a:r>
            <a:r>
              <a:rPr lang="zh-CN" altLang="en-US" sz="2400" b="1"/>
              <a:t>成都平原   </a:t>
            </a:r>
            <a:r>
              <a:rPr lang="en-US" altLang="zh-CN" sz="2400" b="1"/>
              <a:t>C.</a:t>
            </a:r>
            <a:r>
              <a:rPr lang="zh-CN" altLang="en-US" sz="2400" b="1"/>
              <a:t>洞庭湖平原  </a:t>
            </a:r>
            <a:r>
              <a:rPr lang="en-US" altLang="zh-CN" sz="2400" b="1"/>
              <a:t>D.</a:t>
            </a:r>
            <a:r>
              <a:rPr lang="zh-CN" altLang="en-US" sz="2400" b="1"/>
              <a:t>华北平原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10</a:t>
            </a:r>
            <a:r>
              <a:rPr lang="zh-CN" altLang="en-US" sz="2400" b="1"/>
              <a:t>、我国面积最大的湖泊所在的省是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　 </a:t>
            </a:r>
            <a:r>
              <a:rPr lang="en-US" altLang="zh-CN" sz="2400" b="1"/>
              <a:t>A.</a:t>
            </a:r>
            <a:r>
              <a:rPr lang="zh-CN" altLang="en-US" sz="2400" b="1"/>
              <a:t>西藏自治区  </a:t>
            </a:r>
            <a:r>
              <a:rPr lang="en-US" altLang="zh-CN" sz="2400" b="1"/>
              <a:t>B.</a:t>
            </a:r>
            <a:r>
              <a:rPr lang="zh-CN" altLang="en-US" sz="2400" b="1"/>
              <a:t>青海省   </a:t>
            </a:r>
            <a:r>
              <a:rPr lang="en-US" altLang="zh-CN" sz="2400" b="1"/>
              <a:t>C.</a:t>
            </a:r>
            <a:r>
              <a:rPr lang="zh-CN" altLang="en-US" sz="2400" b="1"/>
              <a:t>内蒙古自治区    </a:t>
            </a:r>
            <a:r>
              <a:rPr lang="en-US" altLang="zh-CN" sz="2400" b="1"/>
              <a:t>D.</a:t>
            </a:r>
            <a:r>
              <a:rPr lang="zh-CN" altLang="en-US" sz="2400" b="1"/>
              <a:t>甘肃省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11</a:t>
            </a:r>
            <a:r>
              <a:rPr lang="zh-CN" altLang="en-US" sz="2400" b="1"/>
              <a:t>、建有核电站的地方是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大亚湾、秦山  </a:t>
            </a:r>
            <a:r>
              <a:rPr lang="en-US" altLang="zh-CN" sz="2400" b="1"/>
              <a:t>B.</a:t>
            </a:r>
            <a:r>
              <a:rPr lang="zh-CN" altLang="en-US" sz="2400" b="1"/>
              <a:t>北部湾、秦山  </a:t>
            </a:r>
            <a:r>
              <a:rPr lang="en-US" altLang="zh-CN" sz="2400" b="1"/>
              <a:t>C.</a:t>
            </a:r>
            <a:r>
              <a:rPr lang="zh-CN" altLang="en-US" sz="2400" b="1"/>
              <a:t>黄山    </a:t>
            </a:r>
            <a:r>
              <a:rPr lang="en-US" altLang="zh-CN" sz="2400" b="1"/>
              <a:t>D.</a:t>
            </a:r>
            <a:r>
              <a:rPr lang="zh-CN" altLang="en-US" sz="2400" b="1"/>
              <a:t>秦岭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12</a:t>
            </a:r>
            <a:r>
              <a:rPr lang="zh-CN" altLang="en-US" sz="2400" b="1"/>
              <a:t>、广东省与香港相邻最近的城市是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珠海   </a:t>
            </a:r>
            <a:r>
              <a:rPr lang="en-US" altLang="zh-CN" sz="2400" b="1"/>
              <a:t>B. </a:t>
            </a:r>
            <a:r>
              <a:rPr lang="zh-CN" altLang="en-US" sz="2400" b="1"/>
              <a:t>深圳   </a:t>
            </a:r>
            <a:r>
              <a:rPr lang="en-US" altLang="zh-CN" sz="2400" b="1"/>
              <a:t>C .</a:t>
            </a:r>
            <a:r>
              <a:rPr lang="zh-CN" altLang="en-US" sz="2400" b="1"/>
              <a:t>厦门    </a:t>
            </a:r>
            <a:r>
              <a:rPr lang="en-US" altLang="zh-CN" sz="2400" b="1"/>
              <a:t>D.</a:t>
            </a:r>
            <a:r>
              <a:rPr lang="zh-CN" altLang="en-US" sz="2400" b="1"/>
              <a:t>汕头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13</a:t>
            </a:r>
            <a:r>
              <a:rPr lang="zh-CN" altLang="en-US" sz="2400" b="1"/>
              <a:t>、香港最大的转口贸易伙伴是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日本     </a:t>
            </a:r>
            <a:r>
              <a:rPr lang="en-US" altLang="zh-CN" sz="2400" b="1"/>
              <a:t>B.</a:t>
            </a:r>
            <a:r>
              <a:rPr lang="zh-CN" altLang="en-US" sz="2400" b="1"/>
              <a:t>中国内地     </a:t>
            </a:r>
            <a:r>
              <a:rPr lang="en-US" altLang="zh-CN" sz="2400" b="1"/>
              <a:t>C.</a:t>
            </a:r>
            <a:r>
              <a:rPr lang="zh-CN" altLang="en-US" sz="2400" b="1"/>
              <a:t>英国      </a:t>
            </a:r>
            <a:r>
              <a:rPr lang="en-US" altLang="zh-CN" sz="2400" b="1"/>
              <a:t>D.</a:t>
            </a:r>
            <a:r>
              <a:rPr lang="zh-CN" altLang="en-US" sz="2400" b="1"/>
              <a:t>法国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14</a:t>
            </a:r>
            <a:r>
              <a:rPr lang="zh-CN" altLang="en-US" sz="2400" b="1"/>
              <a:t>、北京是全国的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1"/>
              <a:t>A.</a:t>
            </a:r>
            <a:r>
              <a:rPr lang="zh-CN" altLang="en-US" sz="2400" b="1"/>
              <a:t>政治、文化中心            </a:t>
            </a:r>
            <a:r>
              <a:rPr lang="en-US" altLang="zh-CN" sz="2400" b="1"/>
              <a:t>B.</a:t>
            </a:r>
            <a:r>
              <a:rPr lang="zh-CN" altLang="en-US" sz="2400" b="1"/>
              <a:t>政治、经济中心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1"/>
              <a:t>C.</a:t>
            </a:r>
            <a:r>
              <a:rPr lang="zh-CN" altLang="en-US" sz="2400" b="1"/>
              <a:t>文化、经济中心            </a:t>
            </a:r>
            <a:r>
              <a:rPr lang="en-US" altLang="zh-CN" sz="2400" b="1"/>
              <a:t>D.</a:t>
            </a:r>
            <a:r>
              <a:rPr lang="zh-CN" altLang="en-US" sz="2400" b="1"/>
              <a:t>政治、艺术中心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15</a:t>
            </a:r>
            <a:r>
              <a:rPr lang="zh-CN" altLang="en-US" sz="2400" b="1"/>
              <a:t>、缓解东部地区的能源短缺问题的途径是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　 </a:t>
            </a:r>
            <a:r>
              <a:rPr lang="en-US" altLang="zh-CN" sz="2400" b="1"/>
              <a:t>A.</a:t>
            </a:r>
            <a:r>
              <a:rPr lang="zh-CN" altLang="en-US" sz="2400" b="1"/>
              <a:t>西油东送  </a:t>
            </a:r>
            <a:r>
              <a:rPr lang="en-US" altLang="zh-CN" sz="2400" b="1"/>
              <a:t>B.</a:t>
            </a:r>
            <a:r>
              <a:rPr lang="zh-CN" altLang="en-US" sz="2400" b="1"/>
              <a:t>西煤东送  </a:t>
            </a:r>
            <a:r>
              <a:rPr lang="en-US" altLang="zh-CN" sz="2400" b="1"/>
              <a:t>C.</a:t>
            </a:r>
            <a:r>
              <a:rPr lang="zh-CN" altLang="en-US" sz="2400" b="1"/>
              <a:t>西气东输    </a:t>
            </a:r>
            <a:r>
              <a:rPr lang="en-US" altLang="zh-CN" sz="2400" b="1"/>
              <a:t>D.</a:t>
            </a:r>
            <a:r>
              <a:rPr lang="zh-CN" altLang="en-US" sz="2400" b="1"/>
              <a:t>东水西调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339975" y="13414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11638" y="6207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684213" y="27813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771775" y="20605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1763713" y="350043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684213" y="494188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1908175" y="42211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067175" y="60213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264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16</a:t>
            </a:r>
            <a:r>
              <a:rPr lang="zh-CN" altLang="en-US" sz="2400" b="1"/>
              <a:t>、澳门经济发展的重要支柱产业是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电子工业  </a:t>
            </a:r>
            <a:r>
              <a:rPr lang="en-US" altLang="zh-CN" sz="2400" b="1"/>
              <a:t>B.</a:t>
            </a:r>
            <a:r>
              <a:rPr lang="zh-CN" altLang="en-US" sz="2400" b="1"/>
              <a:t>纺织工业   </a:t>
            </a:r>
            <a:r>
              <a:rPr lang="en-US" altLang="zh-CN" sz="2400" b="1"/>
              <a:t>C.</a:t>
            </a:r>
            <a:r>
              <a:rPr lang="zh-CN" altLang="en-US" sz="2400" b="1"/>
              <a:t>博彩旅游业    </a:t>
            </a:r>
            <a:r>
              <a:rPr lang="en-US" altLang="zh-CN" sz="2400" b="1"/>
              <a:t>D.</a:t>
            </a:r>
            <a:r>
              <a:rPr lang="zh-CN" altLang="en-US" sz="2400" b="1"/>
              <a:t>玩具制造业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17</a:t>
            </a:r>
            <a:r>
              <a:rPr lang="zh-CN" altLang="en-US" sz="2400" b="1"/>
              <a:t>、北京的传统民居是指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土坯房    </a:t>
            </a:r>
            <a:r>
              <a:rPr lang="en-US" altLang="zh-CN" sz="2400" b="1"/>
              <a:t>B.</a:t>
            </a:r>
            <a:r>
              <a:rPr lang="zh-CN" altLang="en-US" sz="2400" b="1"/>
              <a:t>四合院   </a:t>
            </a:r>
            <a:r>
              <a:rPr lang="en-US" altLang="zh-CN" sz="2400" b="1"/>
              <a:t>C.</a:t>
            </a:r>
            <a:r>
              <a:rPr lang="zh-CN" altLang="en-US" sz="2400" b="1"/>
              <a:t>竹脚楼   </a:t>
            </a:r>
            <a:r>
              <a:rPr lang="en-US" altLang="zh-CN" sz="2400" b="1"/>
              <a:t>D.</a:t>
            </a:r>
            <a:r>
              <a:rPr lang="zh-CN" altLang="en-US" sz="2400" b="1"/>
              <a:t>窑洞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18</a:t>
            </a:r>
            <a:r>
              <a:rPr lang="zh-CN" altLang="en-US" sz="2400" b="1"/>
              <a:t>、香港扩建城市建设用地的两种重要方法是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A.“</a:t>
            </a:r>
            <a:r>
              <a:rPr lang="zh-CN" altLang="en-US" sz="2400" b="1"/>
              <a:t>上天、下海”  </a:t>
            </a:r>
            <a:r>
              <a:rPr lang="en-US" altLang="zh-CN" sz="2400" b="1"/>
              <a:t>B.“</a:t>
            </a:r>
            <a:r>
              <a:rPr lang="zh-CN" altLang="en-US" sz="2400" b="1"/>
              <a:t>上天、下地 ”    </a:t>
            </a:r>
            <a:r>
              <a:rPr lang="en-US" altLang="zh-CN" sz="2400" b="1"/>
              <a:t>C.“</a:t>
            </a:r>
            <a:r>
              <a:rPr lang="zh-CN" altLang="en-US" sz="2400" b="1"/>
              <a:t>上海、下河”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19</a:t>
            </a:r>
            <a:r>
              <a:rPr lang="zh-CN" altLang="en-US" sz="2400" b="1"/>
              <a:t>、位于珠江三角洲的经济特区是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　 </a:t>
            </a:r>
            <a:r>
              <a:rPr lang="en-US" altLang="zh-CN" sz="2400" b="1"/>
              <a:t>A.</a:t>
            </a:r>
            <a:r>
              <a:rPr lang="zh-CN" altLang="en-US" sz="2400" b="1"/>
              <a:t>深圳、东莞  </a:t>
            </a:r>
            <a:r>
              <a:rPr lang="en-US" altLang="zh-CN" sz="2400" b="1"/>
              <a:t>B.</a:t>
            </a:r>
            <a:r>
              <a:rPr lang="zh-CN" altLang="en-US" sz="2400" b="1"/>
              <a:t>深圳、珠海   </a:t>
            </a:r>
            <a:r>
              <a:rPr lang="en-US" altLang="zh-CN" sz="2400" b="1"/>
              <a:t>C. </a:t>
            </a:r>
            <a:r>
              <a:rPr lang="zh-CN" altLang="en-US" sz="2400" b="1"/>
              <a:t>珠海、顺德   </a:t>
            </a:r>
            <a:r>
              <a:rPr lang="en-US" altLang="zh-CN" sz="2400" b="1"/>
              <a:t>D. </a:t>
            </a:r>
            <a:r>
              <a:rPr lang="zh-CN" altLang="en-US" sz="2400" b="1"/>
              <a:t>东莞、中山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20</a:t>
            </a:r>
            <a:r>
              <a:rPr lang="zh-CN" altLang="en-US" sz="2400" b="1"/>
              <a:t>、热带雨林特有的景观是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常绿阔叶林    </a:t>
            </a:r>
            <a:r>
              <a:rPr lang="en-US" altLang="zh-CN" sz="2400" b="1"/>
              <a:t>B.</a:t>
            </a:r>
            <a:r>
              <a:rPr lang="zh-CN" altLang="en-US" sz="2400" b="1"/>
              <a:t>独木成林   </a:t>
            </a:r>
            <a:r>
              <a:rPr lang="en-US" altLang="zh-CN" sz="2400" b="1"/>
              <a:t>C.</a:t>
            </a:r>
            <a:r>
              <a:rPr lang="zh-CN" altLang="en-US" sz="2400" b="1"/>
              <a:t>椰林   </a:t>
            </a:r>
            <a:r>
              <a:rPr lang="en-US" altLang="zh-CN" sz="2400" b="1"/>
              <a:t>D.</a:t>
            </a:r>
            <a:r>
              <a:rPr lang="zh-CN" altLang="en-US" sz="2400" b="1"/>
              <a:t>波巴布树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21</a:t>
            </a:r>
            <a:r>
              <a:rPr lang="zh-CN" altLang="en-US" sz="2400" b="1"/>
              <a:t>、南水北调工程是将哪个水系的水调往华北和西北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黄河水系  </a:t>
            </a:r>
            <a:r>
              <a:rPr lang="en-US" altLang="zh-CN" sz="2400" b="1"/>
              <a:t>B.</a:t>
            </a:r>
            <a:r>
              <a:rPr lang="zh-CN" altLang="en-US" sz="2400" b="1"/>
              <a:t>淮河水系   </a:t>
            </a:r>
            <a:r>
              <a:rPr lang="en-US" altLang="zh-CN" sz="2400" b="1"/>
              <a:t>C.</a:t>
            </a:r>
            <a:r>
              <a:rPr lang="zh-CN" altLang="en-US" sz="2400" b="1"/>
              <a:t>长江水系   </a:t>
            </a:r>
            <a:r>
              <a:rPr lang="en-US" altLang="zh-CN" sz="2400" b="1"/>
              <a:t>D.</a:t>
            </a:r>
            <a:r>
              <a:rPr lang="zh-CN" altLang="en-US" sz="2400" b="1"/>
              <a:t>珠江水系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22</a:t>
            </a:r>
            <a:r>
              <a:rPr lang="zh-CN" altLang="en-US" sz="2400" b="1"/>
              <a:t>、关于北方地区气候的叙述，正确的是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四季如春     </a:t>
            </a:r>
            <a:r>
              <a:rPr lang="en-US" altLang="zh-CN" sz="2400" b="1"/>
              <a:t>B.</a:t>
            </a:r>
            <a:r>
              <a:rPr lang="zh-CN" altLang="en-US" sz="2400" b="1"/>
              <a:t>全年干燥少雨  </a:t>
            </a:r>
            <a:r>
              <a:rPr lang="en-US" altLang="zh-CN" sz="2400" b="1"/>
              <a:t>C.</a:t>
            </a:r>
            <a:r>
              <a:rPr lang="zh-CN" altLang="en-US" sz="2400" b="1"/>
              <a:t>冬季干燥，夏季多雨      </a:t>
            </a:r>
            <a:r>
              <a:rPr lang="en-US" altLang="zh-CN" sz="2400" b="1"/>
              <a:t>D.</a:t>
            </a:r>
            <a:r>
              <a:rPr lang="zh-CN" altLang="en-US" sz="2400" b="1"/>
              <a:t>全年高温多雨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23</a:t>
            </a:r>
            <a:r>
              <a:rPr lang="zh-CN" altLang="en-US" sz="2400" b="1"/>
              <a:t>、我国面积最大的岛屿是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 </a:t>
            </a:r>
            <a:r>
              <a:rPr lang="zh-CN" altLang="en-US" sz="2400" b="1"/>
              <a:t>台湾岛    </a:t>
            </a:r>
            <a:r>
              <a:rPr lang="en-US" altLang="zh-CN" sz="2400" b="1"/>
              <a:t>B.</a:t>
            </a:r>
            <a:r>
              <a:rPr lang="zh-CN" altLang="en-US" sz="2400" b="1"/>
              <a:t>海南岛    </a:t>
            </a:r>
            <a:r>
              <a:rPr lang="en-US" altLang="zh-CN" sz="2400" b="1"/>
              <a:t>C.</a:t>
            </a:r>
            <a:r>
              <a:rPr lang="zh-CN" altLang="en-US" sz="2400" b="1"/>
              <a:t>崇明岛    </a:t>
            </a:r>
            <a:r>
              <a:rPr lang="en-US" altLang="zh-CN" sz="2400" b="1"/>
              <a:t>D.</a:t>
            </a:r>
            <a:r>
              <a:rPr lang="zh-CN" altLang="en-US" sz="2400" b="1"/>
              <a:t>钓鱼岛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67175" y="40481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24075" y="11969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11188" y="1916113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771775" y="27082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771775" y="36449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067175" y="43656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859338" y="5157788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84213" y="621665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24</a:t>
            </a:r>
            <a:r>
              <a:rPr lang="zh-CN" altLang="en-US" sz="2400" b="1"/>
              <a:t>、我国四大盆地中气候最湿润的盆地所在的省是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</a:t>
            </a:r>
            <a:r>
              <a:rPr lang="en-US" altLang="zh-CN" sz="2400" b="1"/>
              <a:t>A.</a:t>
            </a:r>
            <a:r>
              <a:rPr lang="zh-CN" altLang="en-US" sz="2400" b="1"/>
              <a:t>青海省     </a:t>
            </a:r>
            <a:r>
              <a:rPr lang="en-US" altLang="zh-CN" sz="2400" b="1"/>
              <a:t>B.</a:t>
            </a:r>
            <a:r>
              <a:rPr lang="zh-CN" altLang="en-US" sz="2400" b="1"/>
              <a:t>新疆      </a:t>
            </a:r>
            <a:r>
              <a:rPr lang="en-US" altLang="zh-CN" sz="2400" b="1"/>
              <a:t>C.</a:t>
            </a:r>
            <a:r>
              <a:rPr lang="zh-CN" altLang="en-US" sz="2400" b="1"/>
              <a:t>四川省    </a:t>
            </a:r>
            <a:r>
              <a:rPr lang="en-US" altLang="zh-CN" sz="2400" b="1"/>
              <a:t>D.</a:t>
            </a:r>
            <a:r>
              <a:rPr lang="zh-CN" altLang="en-US" sz="2400" b="1"/>
              <a:t>甘肃省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25</a:t>
            </a:r>
            <a:r>
              <a:rPr lang="zh-CN" altLang="en-US" sz="2400" b="1"/>
              <a:t>、下列哪个朝代的都城不在北京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元      </a:t>
            </a:r>
            <a:r>
              <a:rPr lang="en-US" altLang="zh-CN" sz="2400" b="1"/>
              <a:t>B.</a:t>
            </a:r>
            <a:r>
              <a:rPr lang="zh-CN" altLang="en-US" sz="2400" b="1"/>
              <a:t>秦       </a:t>
            </a:r>
            <a:r>
              <a:rPr lang="en-US" altLang="zh-CN" sz="2400" b="1"/>
              <a:t>C.</a:t>
            </a:r>
            <a:r>
              <a:rPr lang="zh-CN" altLang="en-US" sz="2400" b="1"/>
              <a:t>明      </a:t>
            </a:r>
            <a:r>
              <a:rPr lang="en-US" altLang="zh-CN" sz="2400" b="1"/>
              <a:t>D.</a:t>
            </a:r>
            <a:r>
              <a:rPr lang="zh-CN" altLang="en-US" sz="2400" b="1"/>
              <a:t>清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26</a:t>
            </a:r>
            <a:r>
              <a:rPr lang="zh-CN" altLang="en-US" sz="2400" b="1"/>
              <a:t>、新疆的绿洲主要分布的地方是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</a:t>
            </a:r>
            <a:r>
              <a:rPr lang="zh-CN" altLang="en-US" sz="2400" b="1"/>
              <a:t>盆地中心附近     </a:t>
            </a:r>
            <a:r>
              <a:rPr lang="en-US" altLang="zh-CN" sz="2400" b="1"/>
              <a:t>B.</a:t>
            </a:r>
            <a:r>
              <a:rPr lang="zh-CN" altLang="en-US" sz="2400" b="1"/>
              <a:t>盆地边缘的山前平原和部分沿河地区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1"/>
              <a:t>C.</a:t>
            </a:r>
            <a:r>
              <a:rPr lang="zh-CN" altLang="en-US" sz="2400" b="1"/>
              <a:t>高山山腰附近     </a:t>
            </a:r>
            <a:r>
              <a:rPr lang="en-US" altLang="zh-CN" sz="2400" b="1"/>
              <a:t>D.</a:t>
            </a:r>
            <a:r>
              <a:rPr lang="zh-CN" altLang="en-US" sz="2400" b="1"/>
              <a:t>山前平原和山腰附近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27</a:t>
            </a:r>
            <a:r>
              <a:rPr lang="zh-CN" altLang="en-US" sz="2400" b="1"/>
              <a:t>、被人们誉为“沙漠之舟”的牲畜是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 </a:t>
            </a:r>
            <a:r>
              <a:rPr lang="zh-CN" altLang="en-US" sz="2400" b="1"/>
              <a:t>骆驼    </a:t>
            </a:r>
            <a:r>
              <a:rPr lang="en-US" altLang="zh-CN" sz="2400" b="1"/>
              <a:t>B. </a:t>
            </a:r>
            <a:r>
              <a:rPr lang="zh-CN" altLang="en-US" sz="2400" b="1"/>
              <a:t>牦牛    </a:t>
            </a:r>
            <a:r>
              <a:rPr lang="en-US" altLang="zh-CN" sz="2400" b="1"/>
              <a:t>C. </a:t>
            </a:r>
            <a:r>
              <a:rPr lang="zh-CN" altLang="en-US" sz="2400" b="1"/>
              <a:t>伊犁马    </a:t>
            </a:r>
            <a:r>
              <a:rPr lang="en-US" altLang="zh-CN" sz="2400" b="1"/>
              <a:t>D.</a:t>
            </a:r>
            <a:r>
              <a:rPr lang="zh-CN" altLang="en-US" sz="2400" b="1"/>
              <a:t>三河牛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28</a:t>
            </a:r>
            <a:r>
              <a:rPr lang="zh-CN" altLang="en-US" sz="2400" b="1"/>
              <a:t>、有“无烟工业”之称的产业部门是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 </a:t>
            </a:r>
            <a:r>
              <a:rPr lang="zh-CN" altLang="en-US" sz="2400" b="1"/>
              <a:t>林业   </a:t>
            </a:r>
            <a:r>
              <a:rPr lang="en-US" altLang="zh-CN" sz="2400" b="1"/>
              <a:t>B. </a:t>
            </a:r>
            <a:r>
              <a:rPr lang="zh-CN" altLang="en-US" sz="2400" b="1"/>
              <a:t>电力工业   </a:t>
            </a:r>
            <a:r>
              <a:rPr lang="en-US" altLang="zh-CN" sz="2400" b="1"/>
              <a:t>C. </a:t>
            </a:r>
            <a:r>
              <a:rPr lang="zh-CN" altLang="en-US" sz="2400" b="1"/>
              <a:t>旅游业   </a:t>
            </a:r>
            <a:r>
              <a:rPr lang="en-US" altLang="zh-CN" sz="2400" b="1"/>
              <a:t>D.</a:t>
            </a:r>
            <a:r>
              <a:rPr lang="zh-CN" altLang="en-US" sz="2400" b="1"/>
              <a:t>核工业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29</a:t>
            </a:r>
            <a:r>
              <a:rPr lang="zh-CN" altLang="en-US" sz="2400" b="1"/>
              <a:t>、港澳地区与珠江三角洲地区合作的基本模式是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A..</a:t>
            </a:r>
            <a:r>
              <a:rPr lang="zh-CN" altLang="en-US" sz="2400" b="1"/>
              <a:t>前店后厂      </a:t>
            </a:r>
            <a:r>
              <a:rPr lang="en-US" altLang="zh-CN" sz="2400" b="1"/>
              <a:t>B. </a:t>
            </a:r>
            <a:r>
              <a:rPr lang="zh-CN" altLang="en-US" sz="2400" b="1"/>
              <a:t>前厂后店       </a:t>
            </a:r>
            <a:r>
              <a:rPr lang="en-US" altLang="zh-CN" sz="2400" b="1"/>
              <a:t>C. </a:t>
            </a:r>
            <a:r>
              <a:rPr lang="zh-CN" altLang="en-US" sz="2400" b="1"/>
              <a:t>前库后厂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400" b="1"/>
              <a:t>30</a:t>
            </a:r>
            <a:r>
              <a:rPr lang="zh-CN" altLang="en-US" sz="2400" b="1"/>
              <a:t>、西双版纳地区的重要支柱产业是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b="1"/>
              <a:t>   </a:t>
            </a:r>
            <a:r>
              <a:rPr lang="en-US" altLang="zh-CN" sz="2400" b="1"/>
              <a:t>A. </a:t>
            </a:r>
            <a:r>
              <a:rPr lang="zh-CN" altLang="en-US" sz="2400" b="1"/>
              <a:t>工业    </a:t>
            </a:r>
            <a:r>
              <a:rPr lang="en-US" altLang="zh-CN" sz="2400" b="1"/>
              <a:t>B. </a:t>
            </a:r>
            <a:r>
              <a:rPr lang="zh-CN" altLang="en-US" sz="2400" b="1"/>
              <a:t>交通运输业    </a:t>
            </a:r>
            <a:r>
              <a:rPr lang="en-US" altLang="zh-CN" sz="2400" b="1"/>
              <a:t>C. </a:t>
            </a:r>
            <a:r>
              <a:rPr lang="zh-CN" altLang="en-US" sz="2400" b="1"/>
              <a:t>旅游业    </a:t>
            </a:r>
            <a:r>
              <a:rPr lang="en-US" altLang="zh-CN" sz="2400" b="1"/>
              <a:t>D.</a:t>
            </a:r>
            <a:r>
              <a:rPr lang="zh-CN" altLang="en-US" sz="2400" b="1"/>
              <a:t>农业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563938" y="5492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763713" y="11969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203575" y="19891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39750" y="30686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708400" y="37893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140200" y="52292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611188" y="458152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8507412" cy="6119812"/>
          </a:xfrm>
        </p:spPr>
        <p:txBody>
          <a:bodyPr/>
          <a:lstStyle/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、制约华北地区农业发展的主要因素是                          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、多高原山地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、能源不足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、劳动力资源不足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、水资源紧张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、秦岭</a:t>
            </a:r>
            <a:r>
              <a:rPr lang="en-US" altLang="zh-CN" sz="2000" smtClean="0">
                <a:effectLst/>
                <a:ea typeface="楷体_GB2312"/>
                <a:cs typeface="楷体_GB2312"/>
              </a:rPr>
              <a:t>—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--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淮河一线是我国一条重要的地理分界线。下列四条界线中没有穿过该线的是                                                       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月份平均气温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0℃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的等温线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、我国南方和北方地区的分界线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、第一级阶梯和第二级阶梯的分界线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800mm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等降水量线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、下列有关青藏地区的叙述错误的是                            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、本地区主体是青藏高原  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、河流稀少，大多属于内流河。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、主要农作物有青稞、小麦、豌豆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、主要牲畜是牦牛、藏绵羊、藏山羊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、下列有关港</a:t>
            </a:r>
            <a:r>
              <a:rPr lang="en-US" altLang="zh-CN" sz="2000" smtClean="0">
                <a:effectLst/>
                <a:ea typeface="楷体_GB2312"/>
                <a:cs typeface="楷体_GB2312"/>
              </a:rPr>
              <a:t>—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澳地区的选项正确的是                          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、澳门的旅游业发达，有</a:t>
            </a:r>
            <a:r>
              <a:rPr lang="zh-CN" altLang="en-US" sz="2000" smtClean="0">
                <a:effectLst/>
                <a:ea typeface="楷体_GB2312"/>
                <a:cs typeface="楷体_GB2312"/>
              </a:rPr>
              <a:t>“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花园城市</a:t>
            </a:r>
            <a:r>
              <a:rPr lang="zh-CN" altLang="en-US" sz="2000" smtClean="0">
                <a:effectLst/>
                <a:ea typeface="楷体_GB2312"/>
                <a:cs typeface="楷体_GB2312"/>
              </a:rPr>
              <a:t>”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之称。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、香港的主导产业是对外贸易。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、澳门位于珠江口东侧，毗邻广东省深圳市。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、香港是太平洋和大西洋航线上的重要港口。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5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、</a:t>
            </a:r>
            <a:r>
              <a:rPr lang="zh-CN" altLang="en-US" sz="2000" smtClean="0">
                <a:effectLst/>
                <a:ea typeface="楷体_GB2312"/>
                <a:cs typeface="楷体_GB2312"/>
              </a:rPr>
              <a:t>“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西气东输</a:t>
            </a:r>
            <a:r>
              <a:rPr lang="zh-CN" altLang="en-US" sz="2000" smtClean="0">
                <a:effectLst/>
                <a:ea typeface="楷体_GB2312"/>
                <a:cs typeface="楷体_GB2312"/>
              </a:rPr>
              <a:t>”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工程不经过的区域是：                                 </a:t>
            </a:r>
          </a:p>
          <a:p>
            <a:pPr marL="609600" indent="-609600"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 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西北地区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．北方地区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C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．南方地区  </a:t>
            </a:r>
            <a:r>
              <a:rPr lang="en-US" altLang="zh-CN" sz="2000" smtClean="0">
                <a:effectLst/>
                <a:latin typeface="楷体_GB2312"/>
                <a:ea typeface="楷体_GB2312"/>
                <a:cs typeface="楷体_GB2312"/>
              </a:rPr>
              <a:t>D</a:t>
            </a:r>
            <a:r>
              <a:rPr lang="zh-CN" altLang="en-US" sz="2000" smtClean="0">
                <a:effectLst/>
                <a:latin typeface="楷体_GB2312"/>
                <a:ea typeface="楷体_GB2312"/>
                <a:cs typeface="楷体_GB2312"/>
              </a:rPr>
              <a:t>．青藏地区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348038" y="9810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827088" y="22764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500563" y="29972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611188" y="47244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5076825" y="621665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、下列表述与青藏地区密切相关的是：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寒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．干旱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渔米之乡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．肥沃的黑土地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、下列组合正确的是： 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．砖墙斜顶房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西北内陆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．土墙平顶房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东南沿海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．窑洞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黄土高原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．晾葡萄房</a:t>
            </a:r>
            <a:r>
              <a:rPr lang="en-US" altLang="zh-CN" sz="2000">
                <a:ea typeface="楷体_GB2312" pitchFamily="49" charset="-122"/>
              </a:rPr>
              <a:t>——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云贵高原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、到海南去可以游览的景点是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、布达拉宫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、天涯海角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、秦陵兵马俑		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、万里长城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、关于我国四大地理区域的叙述，正确的是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、人们在划分的时候只考虑了地理位置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、我们在日常生活中感觉不到区域的存在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、四大区域是从宏观划分的，区域内部差异很大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、北方地区和南方地区的分界线是太行山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、关于南方人生活特征的叙述，不正确的是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、房屋通风好，屋顶较陡。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、居民的主食以米饭为主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、水运是人们常用的一种交通运输方式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、农田多为旱地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55650" y="7651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755650" y="17732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555875" y="24923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55650" y="42926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292725" y="58054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686800" cy="61214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000">
                <a:ea typeface="楷体_GB2312" pitchFamily="49" charset="-122"/>
              </a:rPr>
              <a:t>“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春风不度玉门关</a:t>
            </a:r>
            <a:r>
              <a:rPr lang="zh-CN" altLang="en-US" sz="2000">
                <a:ea typeface="楷体_GB2312" pitchFamily="49" charset="-122"/>
              </a:rPr>
              <a:t>”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描述的景观应该位于我国的：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、北方地区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、西北地区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、南方地区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、青藏地区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、西北地区气候干旱的最主要原因是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、受地形影响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、地表缺乏植被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、深居内陆、距海遥远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、受冬季风影响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、北京的气候属：       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、暖温带大陆性季风气候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、热带季风气候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、温带海洋性气候         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、亚热带季风气候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、新疆绿洲的水源主要来自       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、大气降水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、河流补给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、山区降水和冰雪融水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、积雪融水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、中国历经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轮谈判终于在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2001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月正式加入世贸组织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(WTO)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，下面关于中国加入世贸组织原因的叙述，正确的是                             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、加入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WTO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，是为了得到其他国家的支持，共同对付台湾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、加入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WTO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，融入世界，发展本国优势，对外开放，可促进祖国的发展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、加入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WTO 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，可以保护我国的资源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、加入</a:t>
            </a: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WTO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，有利于实现我国农业现代化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700338" y="7651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4213" y="1844675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84213" y="25654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779838" y="36449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755650" y="50847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√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</p:bldLst>
  </p:timing>
</p:sld>
</file>

<file path=ppt/theme/theme1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275</TotalTime>
  <Words>6390</Words>
  <Application>Microsoft PowerPoint</Application>
  <PresentationFormat>全屏显示(4:3)</PresentationFormat>
  <Paragraphs>590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楷体_GB2312</vt:lpstr>
      <vt:lpstr>Times New Roman</vt:lpstr>
      <vt:lpstr>Beam</vt:lpstr>
      <vt:lpstr>Beam</vt:lpstr>
      <vt:lpstr>一.填空题 </vt:lpstr>
      <vt:lpstr>幻灯片 2</vt:lpstr>
      <vt:lpstr>二、选择题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三、判断题（在正确题后的括号内打“√”，在错误后的括号内打“×” </vt:lpstr>
      <vt:lpstr>四、连线题： </vt:lpstr>
      <vt:lpstr>幻灯片 21</vt:lpstr>
      <vt:lpstr>幻灯片 22</vt:lpstr>
      <vt:lpstr>四、读图填空题 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Manager>新课标第一网xkb1.com</Manager>
  <Company>新课标第一网xkb1.com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新课标第一网xkb1.com</dc:title>
  <dc:subject>新课标第一网xkb1.com</dc:subject>
  <dc:creator>新课标第一网xkb1.com; abc</dc:creator>
  <cp:keywords>新课标第一网xkb1.com</cp:keywords>
  <dc:description>新课标第一网xkb1.com</dc:description>
  <cp:lastModifiedBy>新课标第一网</cp:lastModifiedBy>
  <cp:revision>19</cp:revision>
  <dcterms:created xsi:type="dcterms:W3CDTF">2005-12-20T14:02:38Z</dcterms:created>
  <dcterms:modified xsi:type="dcterms:W3CDTF">2011-12-11T14:09:52Z</dcterms:modified>
  <cp:category>新课标第一网xkb1.com</cp:category>
</cp:coreProperties>
</file>